
<file path=[Content_Types].xml><?xml version="1.0" encoding="utf-8"?>
<Types xmlns="http://schemas.openxmlformats.org/package/2006/content-types">
  <Default Extension="AVI" ContentType="video/x-msvideo"/>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5" r:id="rId1"/>
  </p:sldMasterIdLst>
  <p:notesMasterIdLst>
    <p:notesMasterId r:id="rId21"/>
  </p:notesMasterIdLst>
  <p:handoutMasterIdLst>
    <p:handoutMasterId r:id="rId22"/>
  </p:handoutMasterIdLst>
  <p:sldIdLst>
    <p:sldId id="256" r:id="rId2"/>
    <p:sldId id="335" r:id="rId3"/>
    <p:sldId id="326" r:id="rId4"/>
    <p:sldId id="356" r:id="rId5"/>
    <p:sldId id="336" r:id="rId6"/>
    <p:sldId id="337" r:id="rId7"/>
    <p:sldId id="344" r:id="rId8"/>
    <p:sldId id="339" r:id="rId9"/>
    <p:sldId id="340" r:id="rId10"/>
    <p:sldId id="341" r:id="rId11"/>
    <p:sldId id="333" r:id="rId12"/>
    <p:sldId id="342" r:id="rId13"/>
    <p:sldId id="343" r:id="rId14"/>
    <p:sldId id="327" r:id="rId15"/>
    <p:sldId id="325" r:id="rId16"/>
    <p:sldId id="351" r:id="rId17"/>
    <p:sldId id="332" r:id="rId18"/>
    <p:sldId id="322" r:id="rId19"/>
    <p:sldId id="328" r:id="rId20"/>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990000"/>
    <a:srgbClr val="F4E956"/>
    <a:srgbClr val="00CCFF"/>
    <a:srgbClr val="FF9797"/>
    <a:srgbClr val="FF0101"/>
    <a:srgbClr val="8000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86099" autoAdjust="0"/>
  </p:normalViewPr>
  <p:slideViewPr>
    <p:cSldViewPr>
      <p:cViewPr varScale="1">
        <p:scale>
          <a:sx n="57" d="100"/>
          <a:sy n="57" d="100"/>
        </p:scale>
        <p:origin x="1204" y="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184"/>
    </p:cViewPr>
  </p:sorterViewPr>
  <p:notesViewPr>
    <p:cSldViewPr>
      <p:cViewPr varScale="1">
        <p:scale>
          <a:sx n="89" d="100"/>
          <a:sy n="89" d="100"/>
        </p:scale>
        <p:origin x="-185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CD8895-3681-4168-910C-5EF0460D9DF2}" type="datetimeFigureOut">
              <a:rPr lang="en-US" smtClean="0"/>
              <a:t>9/9/2024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Materials processing with intelligent systems    Shevchik S. &amp; Hoffmann P.</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DD1DB2-745D-4A36-AD32-508CCFEECC52}" type="slidenum">
              <a:rPr lang="en-US" smtClean="0"/>
              <a:t>‹Nr.›</a:t>
            </a:fld>
            <a:endParaRPr lang="en-US"/>
          </a:p>
        </p:txBody>
      </p:sp>
    </p:spTree>
    <p:extLst>
      <p:ext uri="{BB962C8B-B14F-4D97-AF65-F5344CB8AC3E}">
        <p14:creationId xmlns:p14="http://schemas.microsoft.com/office/powerpoint/2010/main" val="28654424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cs typeface="+mn-cs"/>
              </a:defRPr>
            </a:lvl1pPr>
          </a:lstStyle>
          <a:p>
            <a:pPr>
              <a:defRPr/>
            </a:pPr>
            <a:endParaRPr lang="en-GB"/>
          </a:p>
        </p:txBody>
      </p:sp>
      <p:sp>
        <p:nvSpPr>
          <p:cNvPr id="542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cs typeface="+mn-cs"/>
              </a:defRPr>
            </a:lvl1pPr>
          </a:lstStyle>
          <a:p>
            <a:pPr>
              <a:defRPr/>
            </a:pPr>
            <a:endParaRPr lang="en-GB"/>
          </a:p>
        </p:txBody>
      </p:sp>
      <p:sp>
        <p:nvSpPr>
          <p:cNvPr id="44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42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42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cs typeface="+mn-cs"/>
              </a:defRPr>
            </a:lvl1pPr>
          </a:lstStyle>
          <a:p>
            <a:pPr>
              <a:defRPr/>
            </a:pPr>
            <a:r>
              <a:rPr lang="en-US"/>
              <a:t>Materials processing with intelligent systems    Shevchik S. &amp; Hoffmann P.</a:t>
            </a:r>
            <a:endParaRPr lang="en-GB"/>
          </a:p>
        </p:txBody>
      </p:sp>
      <p:sp>
        <p:nvSpPr>
          <p:cNvPr id="542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cs typeface="+mn-cs"/>
              </a:defRPr>
            </a:lvl1pPr>
          </a:lstStyle>
          <a:p>
            <a:pPr>
              <a:defRPr/>
            </a:pPr>
            <a:fld id="{7D32D0DD-D841-400D-9EC8-7D901F2C6956}" type="slidenum">
              <a:rPr lang="en-GB"/>
              <a:pPr>
                <a:defRPr/>
              </a:pPr>
              <a:t>‹Nr.›</a:t>
            </a:fld>
            <a:endParaRPr lang="en-GB"/>
          </a:p>
        </p:txBody>
      </p:sp>
    </p:spTree>
    <p:extLst>
      <p:ext uri="{BB962C8B-B14F-4D97-AF65-F5344CB8AC3E}">
        <p14:creationId xmlns:p14="http://schemas.microsoft.com/office/powerpoint/2010/main" val="80358280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D32D0DD-D841-400D-9EC8-7D901F2C6956}" type="slidenum">
              <a:rPr lang="en-GB" smtClean="0"/>
              <a:pPr>
                <a:defRPr/>
              </a:pPr>
              <a:t>2</a:t>
            </a:fld>
            <a:endParaRPr lang="en-GB"/>
          </a:p>
        </p:txBody>
      </p:sp>
    </p:spTree>
    <p:extLst>
      <p:ext uri="{BB962C8B-B14F-4D97-AF65-F5344CB8AC3E}">
        <p14:creationId xmlns:p14="http://schemas.microsoft.com/office/powerpoint/2010/main" val="10326200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6" name="Connecteur droit 7"/>
          <p:cNvCxnSpPr/>
          <p:nvPr/>
        </p:nvCxnSpPr>
        <p:spPr>
          <a:xfrm>
            <a:off x="720725" y="3644900"/>
            <a:ext cx="7704138" cy="0"/>
          </a:xfrm>
          <a:prstGeom prst="line">
            <a:avLst/>
          </a:prstGeom>
          <a:ln w="3175">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22891" name="Rectangle 11"/>
          <p:cNvSpPr>
            <a:spLocks noGrp="1" noChangeArrowheads="1"/>
          </p:cNvSpPr>
          <p:nvPr>
            <p:ph type="ctrTitle"/>
          </p:nvPr>
        </p:nvSpPr>
        <p:spPr>
          <a:xfrm>
            <a:off x="685800" y="2130425"/>
            <a:ext cx="7772400" cy="1470025"/>
          </a:xfrm>
        </p:spPr>
        <p:txBody>
          <a:bodyPr/>
          <a:lstStyle>
            <a:lvl1pPr algn="ctr">
              <a:defRPr sz="2800" b="1"/>
            </a:lvl1pPr>
          </a:lstStyle>
          <a:p>
            <a:r>
              <a:rPr lang="en-US"/>
              <a:t>Click to edit Master title style</a:t>
            </a:r>
            <a:endParaRPr lang="en-GB" dirty="0"/>
          </a:p>
        </p:txBody>
      </p:sp>
      <p:sp>
        <p:nvSpPr>
          <p:cNvPr id="122892" name="Rectangle 12"/>
          <p:cNvSpPr>
            <a:spLocks noGrp="1" noChangeArrowheads="1"/>
          </p:cNvSpPr>
          <p:nvPr>
            <p:ph type="subTitle" idx="1"/>
          </p:nvPr>
        </p:nvSpPr>
        <p:spPr>
          <a:xfrm>
            <a:off x="1371600" y="4077072"/>
            <a:ext cx="6400800" cy="1561728"/>
          </a:xfrm>
        </p:spPr>
        <p:txBody>
          <a:bodyPr/>
          <a:lstStyle>
            <a:lvl1pPr marL="0" indent="0" algn="ctr">
              <a:buFont typeface="Arial" charset="0"/>
              <a:buNone/>
              <a:defRPr sz="2400">
                <a:latin typeface="Arial" charset="0"/>
              </a:defRPr>
            </a:lvl1pPr>
          </a:lstStyle>
          <a:p>
            <a:r>
              <a:rPr lang="en-US"/>
              <a:t>Click to edit Master subtitle style</a:t>
            </a:r>
            <a:endParaRPr lang="en-GB" dirty="0"/>
          </a:p>
        </p:txBody>
      </p:sp>
      <p:cxnSp>
        <p:nvCxnSpPr>
          <p:cNvPr id="7" name="Connecteur droit 7"/>
          <p:cNvCxnSpPr/>
          <p:nvPr userDrawn="1"/>
        </p:nvCxnSpPr>
        <p:spPr>
          <a:xfrm>
            <a:off x="720725" y="3644900"/>
            <a:ext cx="7704138" cy="0"/>
          </a:xfrm>
          <a:prstGeom prst="line">
            <a:avLst/>
          </a:prstGeom>
          <a:ln w="3175">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0"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59214"/>
            <a:ext cx="3275587" cy="8748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77207" y="79249"/>
            <a:ext cx="2492340" cy="75828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3075" y="46038"/>
            <a:ext cx="2212975" cy="61912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9388" y="46038"/>
            <a:ext cx="6491287" cy="619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79388" y="981075"/>
            <a:ext cx="4351337"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83125" y="981075"/>
            <a:ext cx="4352925"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ZoneTexte 10"/>
          <p:cNvSpPr txBox="1"/>
          <p:nvPr/>
        </p:nvSpPr>
        <p:spPr>
          <a:xfrm>
            <a:off x="179958" y="6605289"/>
            <a:ext cx="4464050" cy="228600"/>
          </a:xfrm>
          <a:prstGeom prst="rect">
            <a:avLst/>
          </a:prstGeom>
          <a:noFill/>
        </p:spPr>
        <p:txBody>
          <a:bodyPr>
            <a:spAutoFit/>
          </a:bodyPr>
          <a:lstStyle/>
          <a:p>
            <a:pPr algn="l"/>
            <a:r>
              <a:rPr lang="en-GB" sz="900" dirty="0">
                <a:solidFill>
                  <a:srgbClr val="7F7F7F"/>
                </a:solidFill>
              </a:rPr>
              <a:t>Advanced Materials Processing with Intelligent Systems, MT, EPFL</a:t>
            </a:r>
          </a:p>
        </p:txBody>
      </p:sp>
      <p:sp>
        <p:nvSpPr>
          <p:cNvPr id="6" name="ZoneTexte 15"/>
          <p:cNvSpPr txBox="1"/>
          <p:nvPr/>
        </p:nvSpPr>
        <p:spPr>
          <a:xfrm>
            <a:off x="8333233" y="6606008"/>
            <a:ext cx="703263" cy="230188"/>
          </a:xfrm>
          <a:prstGeom prst="rect">
            <a:avLst/>
          </a:prstGeom>
          <a:noFill/>
          <a:ln w="19050">
            <a:noFill/>
          </a:ln>
        </p:spPr>
        <p:txBody>
          <a:bodyPr>
            <a:spAutoFit/>
          </a:bodyPr>
          <a:lstStyle/>
          <a:p>
            <a:pPr algn="r">
              <a:defRPr/>
            </a:pPr>
            <a:r>
              <a:rPr lang="en-GB" sz="900" dirty="0">
                <a:solidFill>
                  <a:srgbClr val="595959"/>
                </a:solidFill>
              </a:rPr>
              <a:t> </a:t>
            </a:r>
            <a:fld id="{F89EAFB6-74E6-4F8C-822E-8E6103700EE6}" type="slidenum">
              <a:rPr lang="en-GB" sz="900">
                <a:solidFill>
                  <a:srgbClr val="595959"/>
                </a:solidFill>
              </a:rPr>
              <a:pPr algn="r">
                <a:defRPr/>
              </a:pPr>
              <a:t>‹Nr.›</a:t>
            </a:fld>
            <a:endParaRPr lang="en-GB" sz="900" dirty="0">
              <a:solidFill>
                <a:srgbClr val="595959"/>
              </a:solidFill>
            </a:endParaRPr>
          </a:p>
        </p:txBody>
      </p:sp>
      <p:cxnSp>
        <p:nvCxnSpPr>
          <p:cNvPr id="7" name="Connecteur droit 7"/>
          <p:cNvCxnSpPr/>
          <p:nvPr/>
        </p:nvCxnSpPr>
        <p:spPr>
          <a:xfrm>
            <a:off x="179512" y="6597352"/>
            <a:ext cx="8787642" cy="7937"/>
          </a:xfrm>
          <a:prstGeom prst="line">
            <a:avLst/>
          </a:prstGeom>
          <a:ln w="3175">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6155" name="Rectangle 11"/>
          <p:cNvSpPr>
            <a:spLocks noGrp="1" noChangeArrowheads="1"/>
          </p:cNvSpPr>
          <p:nvPr>
            <p:ph type="title"/>
          </p:nvPr>
        </p:nvSpPr>
        <p:spPr bwMode="auto">
          <a:xfrm>
            <a:off x="179512" y="46038"/>
            <a:ext cx="8875587" cy="7778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6156" name="Rectangle 12"/>
          <p:cNvSpPr>
            <a:spLocks noGrp="1" noChangeArrowheads="1"/>
          </p:cNvSpPr>
          <p:nvPr>
            <p:ph type="body" idx="1"/>
          </p:nvPr>
        </p:nvSpPr>
        <p:spPr bwMode="auto">
          <a:xfrm>
            <a:off x="179388" y="981075"/>
            <a:ext cx="8856662" cy="52562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Rectangle 12"/>
          <p:cNvSpPr/>
          <p:nvPr/>
        </p:nvSpPr>
        <p:spPr>
          <a:xfrm>
            <a:off x="444595" y="858677"/>
            <a:ext cx="8533051" cy="10800"/>
          </a:xfrm>
          <a:prstGeom prst="rect">
            <a:avLst/>
          </a:prstGeom>
          <a:gradFill flip="none" rotWithShape="1">
            <a:gsLst>
              <a:gs pos="0">
                <a:schemeClr val="tx2">
                  <a:lumMod val="60000"/>
                  <a:lumOff val="40000"/>
                </a:schemeClr>
              </a:gs>
              <a:gs pos="71000">
                <a:srgbClr val="99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10703" y="890427"/>
            <a:ext cx="8533051" cy="10800"/>
          </a:xfrm>
          <a:prstGeom prst="rect">
            <a:avLst/>
          </a:prstGeom>
          <a:gradFill flip="none" rotWithShape="1">
            <a:gsLst>
              <a:gs pos="0">
                <a:schemeClr val="tx2">
                  <a:lumMod val="60000"/>
                  <a:lumOff val="40000"/>
                </a:schemeClr>
              </a:gs>
              <a:gs pos="28000">
                <a:schemeClr val="tx2">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10394" y="858677"/>
            <a:ext cx="8460432" cy="10800"/>
          </a:xfrm>
          <a:prstGeom prst="rect">
            <a:avLst/>
          </a:prstGeom>
          <a:gradFill flip="none" rotWithShape="1">
            <a:gsLst>
              <a:gs pos="0">
                <a:schemeClr val="tx2">
                  <a:lumMod val="60000"/>
                  <a:lumOff val="40000"/>
                </a:schemeClr>
              </a:gs>
              <a:gs pos="71000">
                <a:srgbClr val="990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94494" y="890427"/>
            <a:ext cx="8460432" cy="10800"/>
          </a:xfrm>
          <a:prstGeom prst="rect">
            <a:avLst/>
          </a:prstGeom>
          <a:gradFill flip="none" rotWithShape="1">
            <a:gsLst>
              <a:gs pos="0">
                <a:schemeClr val="tx2">
                  <a:lumMod val="60000"/>
                  <a:lumOff val="40000"/>
                </a:schemeClr>
              </a:gs>
              <a:gs pos="28000">
                <a:schemeClr val="tx2">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ZoneTexte 11"/>
          <p:cNvSpPr txBox="1"/>
          <p:nvPr userDrawn="1"/>
        </p:nvSpPr>
        <p:spPr>
          <a:xfrm>
            <a:off x="5364088" y="6606008"/>
            <a:ext cx="3243783" cy="230832"/>
          </a:xfrm>
          <a:prstGeom prst="rect">
            <a:avLst/>
          </a:prstGeom>
          <a:noFill/>
        </p:spPr>
        <p:txBody>
          <a:bodyPr wrap="square">
            <a:spAutoFit/>
          </a:bodyPr>
          <a:lstStyle/>
          <a:p>
            <a:pPr algn="r">
              <a:defRPr/>
            </a:pPr>
            <a:r>
              <a:rPr lang="en-GB" sz="900" dirty="0">
                <a:solidFill>
                  <a:srgbClr val="7F7F7F"/>
                </a:solidFill>
              </a:rPr>
              <a:t>K. Wasmer &amp; P.</a:t>
            </a:r>
            <a:r>
              <a:rPr lang="en-GB" sz="900" baseline="0" dirty="0">
                <a:solidFill>
                  <a:srgbClr val="7F7F7F"/>
                </a:solidFill>
              </a:rPr>
              <a:t> Hoffmann</a:t>
            </a:r>
            <a:endParaRPr lang="en-GB" sz="900" dirty="0">
              <a:solidFill>
                <a:srgbClr val="7F7F7F"/>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dt="0"/>
  <p:txStyles>
    <p:titleStyle>
      <a:lvl1pPr algn="ctr" rtl="0" eaLnBrk="1" fontAlgn="base" hangingPunct="1">
        <a:spcBef>
          <a:spcPct val="0"/>
        </a:spcBef>
        <a:spcAft>
          <a:spcPct val="0"/>
        </a:spcAft>
        <a:defRPr sz="3200">
          <a:solidFill>
            <a:schemeClr val="tx1"/>
          </a:solidFill>
          <a:latin typeface="+mj-lt"/>
          <a:ea typeface="+mj-ea"/>
          <a:cs typeface="+mj-cs"/>
        </a:defRPr>
      </a:lvl1pPr>
      <a:lvl2pPr algn="l" rtl="0" eaLnBrk="1" fontAlgn="base" hangingPunct="1">
        <a:spcBef>
          <a:spcPct val="0"/>
        </a:spcBef>
        <a:spcAft>
          <a:spcPct val="0"/>
        </a:spcAft>
        <a:defRPr sz="3200">
          <a:solidFill>
            <a:schemeClr val="tx1"/>
          </a:solidFill>
          <a:latin typeface="Arial" charset="0"/>
        </a:defRPr>
      </a:lvl2pPr>
      <a:lvl3pPr algn="l" rtl="0" eaLnBrk="1" fontAlgn="base" hangingPunct="1">
        <a:spcBef>
          <a:spcPct val="0"/>
        </a:spcBef>
        <a:spcAft>
          <a:spcPct val="0"/>
        </a:spcAft>
        <a:defRPr sz="3200">
          <a:solidFill>
            <a:schemeClr val="tx1"/>
          </a:solidFill>
          <a:latin typeface="Arial" charset="0"/>
        </a:defRPr>
      </a:lvl3pPr>
      <a:lvl4pPr algn="l" rtl="0" eaLnBrk="1" fontAlgn="base" hangingPunct="1">
        <a:spcBef>
          <a:spcPct val="0"/>
        </a:spcBef>
        <a:spcAft>
          <a:spcPct val="0"/>
        </a:spcAft>
        <a:defRPr sz="3200">
          <a:solidFill>
            <a:schemeClr val="tx1"/>
          </a:solidFill>
          <a:latin typeface="Arial" charset="0"/>
        </a:defRPr>
      </a:lvl4pPr>
      <a:lvl5pPr algn="l" rtl="0" eaLnBrk="1" fontAlgn="base" hangingPunct="1">
        <a:spcBef>
          <a:spcPct val="0"/>
        </a:spcBef>
        <a:spcAft>
          <a:spcPct val="0"/>
        </a:spcAft>
        <a:defRPr sz="3200">
          <a:solidFill>
            <a:schemeClr val="tx1"/>
          </a:solidFill>
          <a:latin typeface="Arial" charset="0"/>
        </a:defRPr>
      </a:lvl5pPr>
      <a:lvl6pPr marL="457200" algn="l" rtl="0" eaLnBrk="1" fontAlgn="base" hangingPunct="1">
        <a:spcBef>
          <a:spcPct val="0"/>
        </a:spcBef>
        <a:spcAft>
          <a:spcPct val="0"/>
        </a:spcAft>
        <a:defRPr sz="3200">
          <a:solidFill>
            <a:schemeClr val="tx1"/>
          </a:solidFill>
          <a:latin typeface="Arial" charset="0"/>
        </a:defRPr>
      </a:lvl6pPr>
      <a:lvl7pPr marL="914400" algn="l" rtl="0" eaLnBrk="1" fontAlgn="base" hangingPunct="1">
        <a:spcBef>
          <a:spcPct val="0"/>
        </a:spcBef>
        <a:spcAft>
          <a:spcPct val="0"/>
        </a:spcAft>
        <a:defRPr sz="3200">
          <a:solidFill>
            <a:schemeClr val="tx1"/>
          </a:solidFill>
          <a:latin typeface="Arial" charset="0"/>
        </a:defRPr>
      </a:lvl7pPr>
      <a:lvl8pPr marL="1371600" algn="l" rtl="0" eaLnBrk="1" fontAlgn="base" hangingPunct="1">
        <a:spcBef>
          <a:spcPct val="0"/>
        </a:spcBef>
        <a:spcAft>
          <a:spcPct val="0"/>
        </a:spcAft>
        <a:defRPr sz="3200">
          <a:solidFill>
            <a:schemeClr val="tx1"/>
          </a:solidFill>
          <a:latin typeface="Arial" charset="0"/>
        </a:defRPr>
      </a:lvl8pPr>
      <a:lvl9pPr marL="1828800" algn="l" rtl="0" eaLnBrk="1" fontAlgn="base" hangingPunct="1">
        <a:spcBef>
          <a:spcPct val="0"/>
        </a:spcBef>
        <a:spcAft>
          <a:spcPct val="0"/>
        </a:spcAft>
        <a:defRPr sz="3200">
          <a:solidFill>
            <a:schemeClr val="tx1"/>
          </a:solidFill>
          <a:latin typeface="Arial"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B2j-51LfL60&amp;feature=emb_logo"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Pjqysyy1ySs" TargetMode="External"/><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Pjqysyy1ySs" TargetMode="External"/><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webp"/><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webp"/><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webp"/><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hyperlink" Target="https://www.youtube.com/watch?v=TwSeFoD72EA&amp;feature=emb_logo" TargetMode="External"/><Relationship Id="rId5" Type="http://schemas.openxmlformats.org/officeDocument/2006/relationships/hyperlink" Target="https://www.youtube.com/watch?time_continue=323&amp;v=xXaabt9urss&amp;feature=emb_logo"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p:txBody>
          <a:bodyPr/>
          <a:lstStyle/>
          <a:p>
            <a:r>
              <a:rPr lang="en-GB" sz="2400" dirty="0"/>
              <a:t>Materials processing with intelligent systems</a:t>
            </a:r>
            <a:br>
              <a:rPr lang="en-GB" sz="2400" dirty="0"/>
            </a:br>
            <a:r>
              <a:rPr lang="en-GB" sz="2400" dirty="0"/>
              <a:t>(MICRO-457)</a:t>
            </a:r>
            <a:br>
              <a:rPr lang="en-GB" sz="2400" dirty="0"/>
            </a:br>
            <a:br>
              <a:rPr lang="en-GB" sz="2800" dirty="0"/>
            </a:br>
            <a:r>
              <a:rPr lang="en-GB" sz="2800" dirty="0">
                <a:solidFill>
                  <a:schemeClr val="accent1">
                    <a:lumMod val="75000"/>
                  </a:schemeClr>
                </a:solidFill>
              </a:rPr>
              <a:t>Introduction</a:t>
            </a:r>
          </a:p>
        </p:txBody>
      </p:sp>
      <p:sp>
        <p:nvSpPr>
          <p:cNvPr id="6" name="Rectangle 3"/>
          <p:cNvSpPr>
            <a:spLocks noGrp="1" noChangeArrowheads="1"/>
          </p:cNvSpPr>
          <p:nvPr>
            <p:ph type="subTitle" idx="1"/>
          </p:nvPr>
        </p:nvSpPr>
        <p:spPr>
          <a:xfrm>
            <a:off x="1367644" y="4077072"/>
            <a:ext cx="6408712" cy="864096"/>
          </a:xfrm>
        </p:spPr>
        <p:txBody>
          <a:bodyPr/>
          <a:lstStyle/>
          <a:p>
            <a:r>
              <a:rPr lang="en-GB" sz="2000" dirty="0"/>
              <a:t>Shevchik Sergey &amp; Patrik Hoffmann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Laser </a:t>
            </a:r>
            <a:r>
              <a:rPr lang="de-DE" dirty="0" err="1"/>
              <a:t>processing</a:t>
            </a:r>
            <a:r>
              <a:rPr lang="de-DE" dirty="0"/>
              <a:t>: </a:t>
            </a:r>
            <a:r>
              <a:rPr lang="de-DE" dirty="0" err="1"/>
              <a:t>some</a:t>
            </a:r>
            <a:r>
              <a:rPr lang="de-DE" dirty="0"/>
              <a:t> </a:t>
            </a:r>
            <a:r>
              <a:rPr lang="de-DE" dirty="0" err="1"/>
              <a:t>nice</a:t>
            </a:r>
            <a:r>
              <a:rPr lang="de-DE" dirty="0"/>
              <a:t> </a:t>
            </a:r>
            <a:r>
              <a:rPr lang="de-DE"/>
              <a:t>examples</a:t>
            </a:r>
            <a:endParaRPr lang="en-GB" dirty="0"/>
          </a:p>
        </p:txBody>
      </p:sp>
      <p:sp>
        <p:nvSpPr>
          <p:cNvPr id="4" name="Rectangle 3"/>
          <p:cNvSpPr/>
          <p:nvPr/>
        </p:nvSpPr>
        <p:spPr>
          <a:xfrm>
            <a:off x="2771800" y="6237312"/>
            <a:ext cx="4572000" cy="230832"/>
          </a:xfrm>
          <a:prstGeom prst="rect">
            <a:avLst/>
          </a:prstGeom>
        </p:spPr>
        <p:txBody>
          <a:bodyPr>
            <a:spAutoFit/>
          </a:bodyPr>
          <a:lstStyle/>
          <a:p>
            <a:r>
              <a:rPr lang="en-GB" sz="900" dirty="0">
                <a:hlinkClick r:id="rId2"/>
              </a:rPr>
              <a:t>https://www.youtube.com/watch?v=B2j-51LfL60&amp;feature=emb_logo</a:t>
            </a:r>
            <a:r>
              <a:rPr lang="en-GB" sz="900" dirty="0"/>
              <a:t> </a:t>
            </a:r>
          </a:p>
        </p:txBody>
      </p:sp>
      <p:sp>
        <p:nvSpPr>
          <p:cNvPr id="6" name="TextBox 5"/>
          <p:cNvSpPr txBox="1"/>
          <p:nvPr/>
        </p:nvSpPr>
        <p:spPr>
          <a:xfrm>
            <a:off x="124112" y="6616464"/>
            <a:ext cx="8480336" cy="261610"/>
          </a:xfrm>
          <a:prstGeom prst="rect">
            <a:avLst/>
          </a:prstGeom>
          <a:solidFill>
            <a:schemeClr val="bg1"/>
          </a:solidFill>
        </p:spPr>
        <p:txBody>
          <a:bodyPr wrap="square" rtlCol="0">
            <a:spAutoFit/>
          </a:bodyPr>
          <a:lstStyle/>
          <a:p>
            <a:r>
              <a:rPr lang="en-GB" sz="1050" dirty="0"/>
              <a:t>Materials processing with intelligent systems (MICRO-457)                                          Shevchik S. &amp; Hoffmann P.</a:t>
            </a:r>
            <a:endParaRPr lang="en-US" sz="1050" dirty="0"/>
          </a:p>
        </p:txBody>
      </p:sp>
    </p:spTree>
    <p:extLst>
      <p:ext uri="{BB962C8B-B14F-4D97-AF65-F5344CB8AC3E}">
        <p14:creationId xmlns:p14="http://schemas.microsoft.com/office/powerpoint/2010/main" val="567641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fr-FR" dirty="0" err="1"/>
              <a:t>Why</a:t>
            </a:r>
            <a:r>
              <a:rPr lang="fr-FR" dirty="0"/>
              <a:t> monitoring a laser </a:t>
            </a:r>
            <a:r>
              <a:rPr lang="fr-FR" dirty="0" err="1"/>
              <a:t>process</a:t>
            </a:r>
            <a:r>
              <a:rPr lang="fr-FR" dirty="0"/>
              <a:t> </a:t>
            </a:r>
            <a:r>
              <a:rPr lang="fr-FR" dirty="0" err="1"/>
              <a:t>is</a:t>
            </a:r>
            <a:r>
              <a:rPr lang="fr-FR" dirty="0"/>
              <a:t> important?</a:t>
            </a:r>
          </a:p>
        </p:txBody>
      </p:sp>
      <p:pic>
        <p:nvPicPr>
          <p:cNvPr id="3" name="Grafik 4"/>
          <p:cNvPicPr>
            <a:picLocks noChangeAspect="1"/>
          </p:cNvPicPr>
          <p:nvPr/>
        </p:nvPicPr>
        <p:blipFill>
          <a:blip r:embed="rId2"/>
          <a:stretch>
            <a:fillRect/>
          </a:stretch>
        </p:blipFill>
        <p:spPr>
          <a:xfrm>
            <a:off x="5796136" y="5445224"/>
            <a:ext cx="3044165" cy="1051776"/>
          </a:xfrm>
          <a:prstGeom prst="rect">
            <a:avLst/>
          </a:prstGeom>
        </p:spPr>
      </p:pic>
      <p:sp>
        <p:nvSpPr>
          <p:cNvPr id="2" name="Rectangle 1"/>
          <p:cNvSpPr/>
          <p:nvPr/>
        </p:nvSpPr>
        <p:spPr>
          <a:xfrm>
            <a:off x="1043608" y="6381584"/>
            <a:ext cx="4572000" cy="230832"/>
          </a:xfrm>
          <a:prstGeom prst="rect">
            <a:avLst/>
          </a:prstGeom>
        </p:spPr>
        <p:txBody>
          <a:bodyPr>
            <a:spAutoFit/>
          </a:bodyPr>
          <a:lstStyle/>
          <a:p>
            <a:r>
              <a:rPr lang="en-GB" sz="900" dirty="0">
                <a:hlinkClick r:id="rId3"/>
              </a:rPr>
              <a:t>https://www.youtube.com/watch?v=Pjqysyy1ySs</a:t>
            </a:r>
            <a:r>
              <a:rPr lang="en-GB" sz="900" dirty="0"/>
              <a:t> </a:t>
            </a:r>
          </a:p>
        </p:txBody>
      </p:sp>
      <p:sp>
        <p:nvSpPr>
          <p:cNvPr id="6" name="TextBox 5"/>
          <p:cNvSpPr txBox="1"/>
          <p:nvPr/>
        </p:nvSpPr>
        <p:spPr>
          <a:xfrm>
            <a:off x="124112" y="6616464"/>
            <a:ext cx="8480336" cy="261610"/>
          </a:xfrm>
          <a:prstGeom prst="rect">
            <a:avLst/>
          </a:prstGeom>
          <a:solidFill>
            <a:schemeClr val="bg1"/>
          </a:solidFill>
        </p:spPr>
        <p:txBody>
          <a:bodyPr wrap="square" rtlCol="0">
            <a:spAutoFit/>
          </a:bodyPr>
          <a:lstStyle/>
          <a:p>
            <a:r>
              <a:rPr lang="en-GB" sz="1050" dirty="0"/>
              <a:t>Materials processing with intelligent systems (MICRO-457)                                          Shevchik S. &amp; Hoffmann P.</a:t>
            </a:r>
            <a:endParaRPr lang="en-US" sz="1050" dirty="0"/>
          </a:p>
        </p:txBody>
      </p:sp>
    </p:spTree>
    <p:extLst>
      <p:ext uri="{BB962C8B-B14F-4D97-AF65-F5344CB8AC3E}">
        <p14:creationId xmlns:p14="http://schemas.microsoft.com/office/powerpoint/2010/main" val="3671871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de-DE" dirty="0"/>
              <a:t>Laser </a:t>
            </a:r>
            <a:r>
              <a:rPr lang="de-DE" dirty="0" err="1"/>
              <a:t>processing</a:t>
            </a:r>
            <a:r>
              <a:rPr lang="de-DE" dirty="0"/>
              <a:t>: </a:t>
            </a:r>
            <a:r>
              <a:rPr lang="de-DE" dirty="0" err="1"/>
              <a:t>some</a:t>
            </a:r>
            <a:r>
              <a:rPr lang="de-DE" dirty="0"/>
              <a:t> </a:t>
            </a:r>
            <a:r>
              <a:rPr lang="de-DE" dirty="0" err="1"/>
              <a:t>nice</a:t>
            </a:r>
            <a:r>
              <a:rPr lang="de-DE" dirty="0"/>
              <a:t> </a:t>
            </a:r>
            <a:r>
              <a:rPr lang="de-DE" dirty="0" err="1"/>
              <a:t>examples</a:t>
            </a:r>
            <a:endParaRPr lang="fr-FR" dirty="0"/>
          </a:p>
        </p:txBody>
      </p:sp>
      <p:pic>
        <p:nvPicPr>
          <p:cNvPr id="3" name="Grafik 4"/>
          <p:cNvPicPr>
            <a:picLocks noChangeAspect="1"/>
          </p:cNvPicPr>
          <p:nvPr/>
        </p:nvPicPr>
        <p:blipFill>
          <a:blip r:embed="rId2"/>
          <a:stretch>
            <a:fillRect/>
          </a:stretch>
        </p:blipFill>
        <p:spPr>
          <a:xfrm>
            <a:off x="5796136" y="5445224"/>
            <a:ext cx="3044165" cy="1051776"/>
          </a:xfrm>
          <a:prstGeom prst="rect">
            <a:avLst/>
          </a:prstGeom>
        </p:spPr>
      </p:pic>
      <p:sp>
        <p:nvSpPr>
          <p:cNvPr id="5" name="TextBox 4"/>
          <p:cNvSpPr txBox="1"/>
          <p:nvPr/>
        </p:nvSpPr>
        <p:spPr>
          <a:xfrm>
            <a:off x="1187624" y="5576958"/>
            <a:ext cx="2520280" cy="461665"/>
          </a:xfrm>
          <a:prstGeom prst="rect">
            <a:avLst/>
          </a:prstGeom>
          <a:noFill/>
        </p:spPr>
        <p:txBody>
          <a:bodyPr wrap="square" rtlCol="0">
            <a:spAutoFit/>
          </a:bodyPr>
          <a:lstStyle/>
          <a:p>
            <a:r>
              <a:rPr lang="fr-CH" sz="2400" dirty="0"/>
              <a:t>3D printing</a:t>
            </a:r>
          </a:p>
        </p:txBody>
      </p:sp>
      <p:sp>
        <p:nvSpPr>
          <p:cNvPr id="6" name="Rectangle 5"/>
          <p:cNvSpPr/>
          <p:nvPr/>
        </p:nvSpPr>
        <p:spPr>
          <a:xfrm>
            <a:off x="1043608" y="6381584"/>
            <a:ext cx="4572000" cy="230832"/>
          </a:xfrm>
          <a:prstGeom prst="rect">
            <a:avLst/>
          </a:prstGeom>
        </p:spPr>
        <p:txBody>
          <a:bodyPr>
            <a:spAutoFit/>
          </a:bodyPr>
          <a:lstStyle/>
          <a:p>
            <a:r>
              <a:rPr lang="en-GB" sz="900" dirty="0">
                <a:hlinkClick r:id="rId3"/>
              </a:rPr>
              <a:t>https://www.youtube.com/watch?v=Pjqysyy1ySs</a:t>
            </a:r>
            <a:r>
              <a:rPr lang="en-GB" sz="900" dirty="0"/>
              <a:t> </a:t>
            </a:r>
          </a:p>
        </p:txBody>
      </p:sp>
      <p:sp>
        <p:nvSpPr>
          <p:cNvPr id="7" name="TextBox 6"/>
          <p:cNvSpPr txBox="1"/>
          <p:nvPr/>
        </p:nvSpPr>
        <p:spPr>
          <a:xfrm>
            <a:off x="124112" y="6616464"/>
            <a:ext cx="8480336" cy="261610"/>
          </a:xfrm>
          <a:prstGeom prst="rect">
            <a:avLst/>
          </a:prstGeom>
          <a:solidFill>
            <a:schemeClr val="bg1"/>
          </a:solidFill>
        </p:spPr>
        <p:txBody>
          <a:bodyPr wrap="square" rtlCol="0">
            <a:spAutoFit/>
          </a:bodyPr>
          <a:lstStyle/>
          <a:p>
            <a:r>
              <a:rPr lang="en-GB" sz="1050" dirty="0"/>
              <a:t>Materials processing with intelligent systems (MICRO-457)                                          Shevchik S. &amp; Hoffmann P.</a:t>
            </a:r>
            <a:endParaRPr lang="en-US" sz="1050" dirty="0"/>
          </a:p>
        </p:txBody>
      </p:sp>
    </p:spTree>
    <p:extLst>
      <p:ext uri="{BB962C8B-B14F-4D97-AF65-F5344CB8AC3E}">
        <p14:creationId xmlns:p14="http://schemas.microsoft.com/office/powerpoint/2010/main" val="1196551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fr-FR" dirty="0"/>
              <a:t>Laser </a:t>
            </a:r>
            <a:r>
              <a:rPr lang="fr-FR" dirty="0" err="1"/>
              <a:t>market</a:t>
            </a:r>
            <a:r>
              <a:rPr lang="fr-FR" dirty="0"/>
              <a:t> segments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0000"/>
          <a:stretch/>
        </p:blipFill>
        <p:spPr>
          <a:xfrm>
            <a:off x="467544" y="1052736"/>
            <a:ext cx="7956376" cy="4668048"/>
          </a:xfrm>
          <a:prstGeom prst="rect">
            <a:avLst/>
          </a:prstGeom>
        </p:spPr>
      </p:pic>
      <p:sp>
        <p:nvSpPr>
          <p:cNvPr id="3" name="TextBox 2"/>
          <p:cNvSpPr txBox="1"/>
          <p:nvPr/>
        </p:nvSpPr>
        <p:spPr>
          <a:xfrm>
            <a:off x="1403648" y="6021288"/>
            <a:ext cx="6264696" cy="523220"/>
          </a:xfrm>
          <a:prstGeom prst="rect">
            <a:avLst/>
          </a:prstGeom>
          <a:noFill/>
        </p:spPr>
        <p:txBody>
          <a:bodyPr wrap="square" rtlCol="0">
            <a:spAutoFit/>
          </a:bodyPr>
          <a:lstStyle/>
          <a:p>
            <a:r>
              <a:rPr lang="fr-CH" sz="2800" b="1" dirty="0"/>
              <a:t>2019 total laser revenues: $ 15.0B</a:t>
            </a:r>
          </a:p>
        </p:txBody>
      </p:sp>
      <p:sp>
        <p:nvSpPr>
          <p:cNvPr id="5" name="TextBox 4"/>
          <p:cNvSpPr txBox="1"/>
          <p:nvPr/>
        </p:nvSpPr>
        <p:spPr>
          <a:xfrm>
            <a:off x="124112" y="6616464"/>
            <a:ext cx="8480336" cy="261610"/>
          </a:xfrm>
          <a:prstGeom prst="rect">
            <a:avLst/>
          </a:prstGeom>
          <a:solidFill>
            <a:schemeClr val="bg1"/>
          </a:solidFill>
        </p:spPr>
        <p:txBody>
          <a:bodyPr wrap="square" rtlCol="0">
            <a:spAutoFit/>
          </a:bodyPr>
          <a:lstStyle/>
          <a:p>
            <a:r>
              <a:rPr lang="en-GB" sz="1050" dirty="0"/>
              <a:t>Materials processing with intelligent systems (MICRO-457)                                          Shevchik S. &amp; Hoffmann P.</a:t>
            </a:r>
            <a:endParaRPr lang="en-US" sz="1050" dirty="0"/>
          </a:p>
        </p:txBody>
      </p:sp>
    </p:spTree>
    <p:extLst>
      <p:ext uri="{BB962C8B-B14F-4D97-AF65-F5344CB8AC3E}">
        <p14:creationId xmlns:p14="http://schemas.microsoft.com/office/powerpoint/2010/main" val="4076434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fr-FR" dirty="0" err="1"/>
              <a:t>Past</a:t>
            </a:r>
            <a:r>
              <a:rPr lang="fr-FR" dirty="0"/>
              <a:t> laser revenues and 2020 </a:t>
            </a:r>
            <a:r>
              <a:rPr lang="fr-FR" dirty="0" err="1"/>
              <a:t>forecast</a:t>
            </a:r>
            <a:endParaRPr lang="fr-FR"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441" b="54851"/>
          <a:stretch/>
        </p:blipFill>
        <p:spPr>
          <a:xfrm>
            <a:off x="395536" y="1772816"/>
            <a:ext cx="8291038" cy="3960440"/>
          </a:xfrm>
          <a:prstGeom prst="rect">
            <a:avLst/>
          </a:prstGeom>
        </p:spPr>
      </p:pic>
      <p:sp>
        <p:nvSpPr>
          <p:cNvPr id="4" name="TextBox 3"/>
          <p:cNvSpPr txBox="1"/>
          <p:nvPr/>
        </p:nvSpPr>
        <p:spPr>
          <a:xfrm>
            <a:off x="124112" y="6616464"/>
            <a:ext cx="8480336" cy="261610"/>
          </a:xfrm>
          <a:prstGeom prst="rect">
            <a:avLst/>
          </a:prstGeom>
          <a:solidFill>
            <a:schemeClr val="bg1"/>
          </a:solidFill>
        </p:spPr>
        <p:txBody>
          <a:bodyPr wrap="square" rtlCol="0">
            <a:spAutoFit/>
          </a:bodyPr>
          <a:lstStyle/>
          <a:p>
            <a:r>
              <a:rPr lang="en-GB" sz="1050" dirty="0"/>
              <a:t>Materials processing with intelligent systems (MICRO-457)                                          Shevchik S. &amp; Hoffmann P.</a:t>
            </a:r>
            <a:endParaRPr lang="en-US" sz="1050" dirty="0"/>
          </a:p>
        </p:txBody>
      </p:sp>
    </p:spTree>
    <p:extLst>
      <p:ext uri="{BB962C8B-B14F-4D97-AF65-F5344CB8AC3E}">
        <p14:creationId xmlns:p14="http://schemas.microsoft.com/office/powerpoint/2010/main" val="3897497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fr-FR" dirty="0" err="1"/>
              <a:t>Industrial</a:t>
            </a:r>
            <a:r>
              <a:rPr lang="fr-FR" dirty="0"/>
              <a:t> laser applications 2017</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7828"/>
            <a:ext cx="9144000" cy="5143500"/>
          </a:xfrm>
          <a:prstGeom prst="rect">
            <a:avLst/>
          </a:prstGeom>
        </p:spPr>
      </p:pic>
      <p:sp>
        <p:nvSpPr>
          <p:cNvPr id="4" name="TextBox 3"/>
          <p:cNvSpPr txBox="1"/>
          <p:nvPr/>
        </p:nvSpPr>
        <p:spPr>
          <a:xfrm>
            <a:off x="124112" y="6616464"/>
            <a:ext cx="8480336" cy="261610"/>
          </a:xfrm>
          <a:prstGeom prst="rect">
            <a:avLst/>
          </a:prstGeom>
          <a:solidFill>
            <a:schemeClr val="bg1"/>
          </a:solidFill>
        </p:spPr>
        <p:txBody>
          <a:bodyPr wrap="square" rtlCol="0">
            <a:spAutoFit/>
          </a:bodyPr>
          <a:lstStyle/>
          <a:p>
            <a:r>
              <a:rPr lang="en-GB" sz="1050" dirty="0"/>
              <a:t>Materials processing with intelligent systems (MICRO-457)                                          Shevchik S. &amp; Hoffmann P.</a:t>
            </a:r>
            <a:endParaRPr lang="en-US" sz="1050" dirty="0"/>
          </a:p>
        </p:txBody>
      </p:sp>
    </p:spTree>
    <p:extLst>
      <p:ext uri="{BB962C8B-B14F-4D97-AF65-F5344CB8AC3E}">
        <p14:creationId xmlns:p14="http://schemas.microsoft.com/office/powerpoint/2010/main" val="2490659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9512" y="130845"/>
            <a:ext cx="8875587" cy="777875"/>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l" rtl="0" eaLnBrk="1" fontAlgn="base" hangingPunct="1">
              <a:spcBef>
                <a:spcPct val="0"/>
              </a:spcBef>
              <a:spcAft>
                <a:spcPct val="0"/>
              </a:spcAft>
              <a:defRPr sz="3200">
                <a:solidFill>
                  <a:schemeClr val="tx1"/>
                </a:solidFill>
                <a:latin typeface="Arial" charset="0"/>
              </a:defRPr>
            </a:lvl2pPr>
            <a:lvl3pPr algn="l" rtl="0" eaLnBrk="1" fontAlgn="base" hangingPunct="1">
              <a:spcBef>
                <a:spcPct val="0"/>
              </a:spcBef>
              <a:spcAft>
                <a:spcPct val="0"/>
              </a:spcAft>
              <a:defRPr sz="3200">
                <a:solidFill>
                  <a:schemeClr val="tx1"/>
                </a:solidFill>
                <a:latin typeface="Arial" charset="0"/>
              </a:defRPr>
            </a:lvl3pPr>
            <a:lvl4pPr algn="l" rtl="0" eaLnBrk="1" fontAlgn="base" hangingPunct="1">
              <a:spcBef>
                <a:spcPct val="0"/>
              </a:spcBef>
              <a:spcAft>
                <a:spcPct val="0"/>
              </a:spcAft>
              <a:defRPr sz="3200">
                <a:solidFill>
                  <a:schemeClr val="tx1"/>
                </a:solidFill>
                <a:latin typeface="Arial" charset="0"/>
              </a:defRPr>
            </a:lvl4pPr>
            <a:lvl5pPr algn="l" rtl="0" eaLnBrk="1" fontAlgn="base" hangingPunct="1">
              <a:spcBef>
                <a:spcPct val="0"/>
              </a:spcBef>
              <a:spcAft>
                <a:spcPct val="0"/>
              </a:spcAft>
              <a:defRPr sz="3200">
                <a:solidFill>
                  <a:schemeClr val="tx1"/>
                </a:solidFill>
                <a:latin typeface="Arial" charset="0"/>
              </a:defRPr>
            </a:lvl5pPr>
            <a:lvl6pPr marL="457200" algn="l" rtl="0" eaLnBrk="1" fontAlgn="base" hangingPunct="1">
              <a:spcBef>
                <a:spcPct val="0"/>
              </a:spcBef>
              <a:spcAft>
                <a:spcPct val="0"/>
              </a:spcAft>
              <a:defRPr sz="3200">
                <a:solidFill>
                  <a:schemeClr val="tx1"/>
                </a:solidFill>
                <a:latin typeface="Arial" charset="0"/>
              </a:defRPr>
            </a:lvl6pPr>
            <a:lvl7pPr marL="914400" algn="l" rtl="0" eaLnBrk="1" fontAlgn="base" hangingPunct="1">
              <a:spcBef>
                <a:spcPct val="0"/>
              </a:spcBef>
              <a:spcAft>
                <a:spcPct val="0"/>
              </a:spcAft>
              <a:defRPr sz="3200">
                <a:solidFill>
                  <a:schemeClr val="tx1"/>
                </a:solidFill>
                <a:latin typeface="Arial" charset="0"/>
              </a:defRPr>
            </a:lvl7pPr>
            <a:lvl8pPr marL="1371600" algn="l" rtl="0" eaLnBrk="1" fontAlgn="base" hangingPunct="1">
              <a:spcBef>
                <a:spcPct val="0"/>
              </a:spcBef>
              <a:spcAft>
                <a:spcPct val="0"/>
              </a:spcAft>
              <a:defRPr sz="3200">
                <a:solidFill>
                  <a:schemeClr val="tx1"/>
                </a:solidFill>
                <a:latin typeface="Arial" charset="0"/>
              </a:defRPr>
            </a:lvl8pPr>
            <a:lvl9pPr marL="1828800" algn="l" rtl="0" eaLnBrk="1" fontAlgn="base" hangingPunct="1">
              <a:spcBef>
                <a:spcPct val="0"/>
              </a:spcBef>
              <a:spcAft>
                <a:spcPct val="0"/>
              </a:spcAft>
              <a:defRPr sz="3200">
                <a:solidFill>
                  <a:schemeClr val="tx1"/>
                </a:solidFill>
                <a:latin typeface="Arial" charset="0"/>
              </a:defRPr>
            </a:lvl9pPr>
          </a:lstStyle>
          <a:p>
            <a:r>
              <a:rPr lang="fr-FR" kern="0" dirty="0" err="1"/>
              <a:t>Different</a:t>
            </a:r>
            <a:r>
              <a:rPr lang="fr-FR" kern="0" dirty="0"/>
              <a:t> laser </a:t>
            </a:r>
            <a:r>
              <a:rPr lang="fr-FR" kern="0" dirty="0" err="1"/>
              <a:t>processes</a:t>
            </a:r>
            <a:endParaRPr lang="fr-FR" kern="0" dirty="0"/>
          </a:p>
        </p:txBody>
      </p:sp>
      <p:sp>
        <p:nvSpPr>
          <p:cNvPr id="3" name="Text Box 8"/>
          <p:cNvSpPr txBox="1">
            <a:spLocks noChangeArrowheads="1"/>
          </p:cNvSpPr>
          <p:nvPr/>
        </p:nvSpPr>
        <p:spPr bwMode="auto">
          <a:xfrm>
            <a:off x="7122849" y="2595822"/>
            <a:ext cx="2101570" cy="833178"/>
          </a:xfrm>
          <a:prstGeom prst="rect">
            <a:avLst/>
          </a:prstGeom>
          <a:noFill/>
          <a:ln>
            <a:noFill/>
          </a:ln>
          <a:effectLst/>
        </p:spPr>
        <p:txBody>
          <a:bodyPr wrap="square" lIns="90000" tIns="46800" rIns="90000" bIns="46800">
            <a:spAutoFit/>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pPr marL="228600" indent="-228600">
              <a:buAutoNum type="arabicPlain"/>
            </a:pPr>
            <a:r>
              <a:rPr lang="de-DE" sz="1200" dirty="0" err="1">
                <a:latin typeface="+mn-lt"/>
              </a:rPr>
              <a:t>Melted</a:t>
            </a:r>
            <a:r>
              <a:rPr lang="de-DE" sz="1200" dirty="0">
                <a:latin typeface="+mn-lt"/>
              </a:rPr>
              <a:t> </a:t>
            </a:r>
            <a:r>
              <a:rPr lang="de-DE" sz="1200" dirty="0" err="1">
                <a:latin typeface="+mn-lt"/>
              </a:rPr>
              <a:t>materials</a:t>
            </a:r>
            <a:endParaRPr lang="de-DE" sz="1200" dirty="0">
              <a:latin typeface="+mn-lt"/>
            </a:endParaRPr>
          </a:p>
          <a:p>
            <a:pPr marL="228600" indent="-228600">
              <a:buAutoNum type="arabicPlain" startAt="2"/>
            </a:pPr>
            <a:r>
              <a:rPr lang="de-CH" sz="1200" dirty="0">
                <a:latin typeface="+mn-lt"/>
              </a:rPr>
              <a:t>Weld </a:t>
            </a:r>
            <a:r>
              <a:rPr lang="de-CH" sz="1200" dirty="0" err="1">
                <a:latin typeface="+mn-lt"/>
              </a:rPr>
              <a:t>depth</a:t>
            </a:r>
            <a:endParaRPr lang="de-CH" sz="1200" dirty="0">
              <a:latin typeface="+mn-lt"/>
            </a:endParaRPr>
          </a:p>
          <a:p>
            <a:pPr marL="228600" indent="-228600">
              <a:buAutoNum type="arabicPlain" startAt="2"/>
            </a:pPr>
            <a:r>
              <a:rPr lang="de-CH" sz="1200" dirty="0" err="1">
                <a:latin typeface="+mn-lt"/>
              </a:rPr>
              <a:t>Plume</a:t>
            </a:r>
            <a:r>
              <a:rPr lang="de-CH" sz="1200" dirty="0">
                <a:latin typeface="+mn-lt"/>
              </a:rPr>
              <a:t> </a:t>
            </a:r>
          </a:p>
          <a:p>
            <a:pPr marL="228600" indent="-228600">
              <a:buAutoNum type="arabicPlain" startAt="2"/>
            </a:pPr>
            <a:r>
              <a:rPr lang="de-CH" sz="1200" dirty="0" err="1">
                <a:latin typeface="+mn-lt"/>
              </a:rPr>
              <a:t>Keyhole</a:t>
            </a:r>
            <a:endParaRPr lang="de-DE" sz="1200" dirty="0">
              <a:latin typeface="+mn-lt"/>
            </a:endParaRPr>
          </a:p>
        </p:txBody>
      </p:sp>
      <p:sp>
        <p:nvSpPr>
          <p:cNvPr id="4" name="TextBox 8"/>
          <p:cNvSpPr txBox="1"/>
          <p:nvPr/>
        </p:nvSpPr>
        <p:spPr>
          <a:xfrm>
            <a:off x="574742" y="1298659"/>
            <a:ext cx="2686954" cy="461665"/>
          </a:xfrm>
          <a:prstGeom prst="rect">
            <a:avLst/>
          </a:prstGeom>
          <a:noFill/>
        </p:spPr>
        <p:txBody>
          <a:bodyPr wrap="none" rtlCol="0">
            <a:spAutoFit/>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r>
              <a:rPr lang="en-US" sz="2400" dirty="0"/>
              <a:t>Conduction welding</a:t>
            </a:r>
          </a:p>
        </p:txBody>
      </p:sp>
      <p:grpSp>
        <p:nvGrpSpPr>
          <p:cNvPr id="5" name="Gruppieren 263"/>
          <p:cNvGrpSpPr/>
          <p:nvPr/>
        </p:nvGrpSpPr>
        <p:grpSpPr>
          <a:xfrm>
            <a:off x="1349742" y="2717576"/>
            <a:ext cx="1446674" cy="2215332"/>
            <a:chOff x="358679" y="1700599"/>
            <a:chExt cx="2420332" cy="3199848"/>
          </a:xfrm>
        </p:grpSpPr>
        <p:sp>
          <p:nvSpPr>
            <p:cNvPr id="6" name="Rectangle 5"/>
            <p:cNvSpPr>
              <a:spLocks noChangeArrowheads="1"/>
            </p:cNvSpPr>
            <p:nvPr/>
          </p:nvSpPr>
          <p:spPr bwMode="auto">
            <a:xfrm>
              <a:off x="358679" y="3237306"/>
              <a:ext cx="2160000" cy="1663141"/>
            </a:xfrm>
            <a:prstGeom prst="rect">
              <a:avLst/>
            </a:prstGeom>
            <a:gradFill rotWithShape="0">
              <a:gsLst>
                <a:gs pos="0">
                  <a:schemeClr val="bg2"/>
                </a:gs>
                <a:gs pos="50000">
                  <a:schemeClr val="folHlink"/>
                </a:gs>
                <a:gs pos="100000">
                  <a:schemeClr val="bg2"/>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7" name="Freeform 6"/>
            <p:cNvSpPr>
              <a:spLocks/>
            </p:cNvSpPr>
            <p:nvPr/>
          </p:nvSpPr>
          <p:spPr bwMode="auto">
            <a:xfrm>
              <a:off x="1348228" y="3225821"/>
              <a:ext cx="491682" cy="57425"/>
            </a:xfrm>
            <a:custGeom>
              <a:avLst/>
              <a:gdLst>
                <a:gd name="T0" fmla="*/ 0 w 637"/>
                <a:gd name="T1" fmla="*/ 60 h 70"/>
                <a:gd name="T2" fmla="*/ 3 w 637"/>
                <a:gd name="T3" fmla="*/ 15 h 70"/>
                <a:gd name="T4" fmla="*/ 637 w 637"/>
                <a:gd name="T5" fmla="*/ 0 h 70"/>
                <a:gd name="T6" fmla="*/ 635 w 637"/>
                <a:gd name="T7" fmla="*/ 28 h 70"/>
                <a:gd name="T8" fmla="*/ 350 w 637"/>
                <a:gd name="T9" fmla="*/ 34 h 70"/>
                <a:gd name="T10" fmla="*/ 268 w 637"/>
                <a:gd name="T11" fmla="*/ 52 h 70"/>
                <a:gd name="T12" fmla="*/ 239 w 637"/>
                <a:gd name="T13" fmla="*/ 57 h 70"/>
                <a:gd name="T14" fmla="*/ 187 w 637"/>
                <a:gd name="T15" fmla="*/ 56 h 70"/>
                <a:gd name="T16" fmla="*/ 101 w 637"/>
                <a:gd name="T17" fmla="*/ 64 h 70"/>
                <a:gd name="T18" fmla="*/ 36 w 637"/>
                <a:gd name="T19" fmla="*/ 70 h 70"/>
                <a:gd name="T20" fmla="*/ 9 w 637"/>
                <a:gd name="T21" fmla="*/ 70 h 70"/>
                <a:gd name="T22" fmla="*/ 0 w 637"/>
                <a:gd name="T23" fmla="*/ 6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7" h="70">
                  <a:moveTo>
                    <a:pt x="0" y="60"/>
                  </a:moveTo>
                  <a:lnTo>
                    <a:pt x="3" y="15"/>
                  </a:lnTo>
                  <a:lnTo>
                    <a:pt x="637" y="0"/>
                  </a:lnTo>
                  <a:lnTo>
                    <a:pt x="635" y="28"/>
                  </a:lnTo>
                  <a:lnTo>
                    <a:pt x="350" y="34"/>
                  </a:lnTo>
                  <a:lnTo>
                    <a:pt x="268" y="52"/>
                  </a:lnTo>
                  <a:lnTo>
                    <a:pt x="239" y="57"/>
                  </a:lnTo>
                  <a:lnTo>
                    <a:pt x="187" y="56"/>
                  </a:lnTo>
                  <a:lnTo>
                    <a:pt x="101" y="64"/>
                  </a:lnTo>
                  <a:lnTo>
                    <a:pt x="36" y="70"/>
                  </a:lnTo>
                  <a:lnTo>
                    <a:pt x="9" y="70"/>
                  </a:lnTo>
                  <a:lnTo>
                    <a:pt x="0"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8" name="Freeform 7"/>
            <p:cNvSpPr>
              <a:spLocks/>
            </p:cNvSpPr>
            <p:nvPr/>
          </p:nvSpPr>
          <p:spPr bwMode="auto">
            <a:xfrm>
              <a:off x="1348228" y="3225821"/>
              <a:ext cx="491682" cy="57425"/>
            </a:xfrm>
            <a:custGeom>
              <a:avLst/>
              <a:gdLst>
                <a:gd name="T0" fmla="*/ 0 w 637"/>
                <a:gd name="T1" fmla="*/ 60 h 70"/>
                <a:gd name="T2" fmla="*/ 3 w 637"/>
                <a:gd name="T3" fmla="*/ 15 h 70"/>
                <a:gd name="T4" fmla="*/ 637 w 637"/>
                <a:gd name="T5" fmla="*/ 0 h 70"/>
                <a:gd name="T6" fmla="*/ 635 w 637"/>
                <a:gd name="T7" fmla="*/ 28 h 70"/>
                <a:gd name="T8" fmla="*/ 350 w 637"/>
                <a:gd name="T9" fmla="*/ 34 h 70"/>
                <a:gd name="T10" fmla="*/ 268 w 637"/>
                <a:gd name="T11" fmla="*/ 52 h 70"/>
                <a:gd name="T12" fmla="*/ 239 w 637"/>
                <a:gd name="T13" fmla="*/ 57 h 70"/>
                <a:gd name="T14" fmla="*/ 187 w 637"/>
                <a:gd name="T15" fmla="*/ 56 h 70"/>
                <a:gd name="T16" fmla="*/ 101 w 637"/>
                <a:gd name="T17" fmla="*/ 64 h 70"/>
                <a:gd name="T18" fmla="*/ 36 w 637"/>
                <a:gd name="T19" fmla="*/ 70 h 70"/>
                <a:gd name="T20" fmla="*/ 9 w 637"/>
                <a:gd name="T21" fmla="*/ 70 h 70"/>
                <a:gd name="T22" fmla="*/ 0 w 637"/>
                <a:gd name="T23" fmla="*/ 6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7" h="70">
                  <a:moveTo>
                    <a:pt x="0" y="60"/>
                  </a:moveTo>
                  <a:lnTo>
                    <a:pt x="3" y="15"/>
                  </a:lnTo>
                  <a:lnTo>
                    <a:pt x="637" y="0"/>
                  </a:lnTo>
                  <a:lnTo>
                    <a:pt x="635" y="28"/>
                  </a:lnTo>
                  <a:lnTo>
                    <a:pt x="350" y="34"/>
                  </a:lnTo>
                  <a:lnTo>
                    <a:pt x="268" y="52"/>
                  </a:lnTo>
                  <a:lnTo>
                    <a:pt x="239" y="57"/>
                  </a:lnTo>
                  <a:lnTo>
                    <a:pt x="187" y="56"/>
                  </a:lnTo>
                  <a:lnTo>
                    <a:pt x="101" y="64"/>
                  </a:lnTo>
                  <a:lnTo>
                    <a:pt x="36" y="70"/>
                  </a:lnTo>
                  <a:lnTo>
                    <a:pt x="9" y="70"/>
                  </a:lnTo>
                  <a:lnTo>
                    <a:pt x="0" y="60"/>
                  </a:lnTo>
                </a:path>
              </a:pathLst>
            </a:custGeom>
            <a:noFill/>
            <a:ln w="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grpSp>
          <p:nvGrpSpPr>
            <p:cNvPr id="9" name="Gruppieren 38"/>
            <p:cNvGrpSpPr/>
            <p:nvPr/>
          </p:nvGrpSpPr>
          <p:grpSpPr>
            <a:xfrm>
              <a:off x="1178731" y="1700599"/>
              <a:ext cx="661179" cy="1640071"/>
              <a:chOff x="1836402" y="2124000"/>
              <a:chExt cx="411281" cy="2297000"/>
            </a:xfrm>
          </p:grpSpPr>
          <p:sp>
            <p:nvSpPr>
              <p:cNvPr id="18" name="Freeform 17"/>
              <p:cNvSpPr>
                <a:spLocks/>
              </p:cNvSpPr>
              <p:nvPr/>
            </p:nvSpPr>
            <p:spPr bwMode="auto">
              <a:xfrm>
                <a:off x="1836402" y="2124000"/>
                <a:ext cx="411281" cy="2297000"/>
              </a:xfrm>
              <a:custGeom>
                <a:avLst/>
                <a:gdLst>
                  <a:gd name="T0" fmla="*/ 372 w 531"/>
                  <a:gd name="T1" fmla="*/ 2772 h 2800"/>
                  <a:gd name="T2" fmla="*/ 373 w 531"/>
                  <a:gd name="T3" fmla="*/ 2367 h 2800"/>
                  <a:gd name="T4" fmla="*/ 382 w 531"/>
                  <a:gd name="T5" fmla="*/ 2003 h 2800"/>
                  <a:gd name="T6" fmla="*/ 396 w 531"/>
                  <a:gd name="T7" fmla="*/ 1670 h 2800"/>
                  <a:gd name="T8" fmla="*/ 417 w 531"/>
                  <a:gd name="T9" fmla="*/ 1352 h 2800"/>
                  <a:gd name="T10" fmla="*/ 441 w 531"/>
                  <a:gd name="T11" fmla="*/ 1039 h 2800"/>
                  <a:gd name="T12" fmla="*/ 469 w 531"/>
                  <a:gd name="T13" fmla="*/ 719 h 2800"/>
                  <a:gd name="T14" fmla="*/ 499 w 531"/>
                  <a:gd name="T15" fmla="*/ 376 h 2800"/>
                  <a:gd name="T16" fmla="*/ 531 w 531"/>
                  <a:gd name="T17" fmla="*/ 0 h 2800"/>
                  <a:gd name="T18" fmla="*/ 0 w 531"/>
                  <a:gd name="T19" fmla="*/ 0 h 2800"/>
                  <a:gd name="T20" fmla="*/ 28 w 531"/>
                  <a:gd name="T21" fmla="*/ 343 h 2800"/>
                  <a:gd name="T22" fmla="*/ 56 w 531"/>
                  <a:gd name="T23" fmla="*/ 680 h 2800"/>
                  <a:gd name="T24" fmla="*/ 81 w 531"/>
                  <a:gd name="T25" fmla="*/ 1016 h 2800"/>
                  <a:gd name="T26" fmla="*/ 105 w 531"/>
                  <a:gd name="T27" fmla="*/ 1355 h 2800"/>
                  <a:gd name="T28" fmla="*/ 124 w 531"/>
                  <a:gd name="T29" fmla="*/ 1699 h 2800"/>
                  <a:gd name="T30" fmla="*/ 140 w 531"/>
                  <a:gd name="T31" fmla="*/ 2052 h 2800"/>
                  <a:gd name="T32" fmla="*/ 148 w 531"/>
                  <a:gd name="T33" fmla="*/ 2418 h 2800"/>
                  <a:gd name="T34" fmla="*/ 152 w 531"/>
                  <a:gd name="T35" fmla="*/ 2800 h 2800"/>
                  <a:gd name="T36" fmla="*/ 372 w 531"/>
                  <a:gd name="T37" fmla="*/ 2772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1" h="2800">
                    <a:moveTo>
                      <a:pt x="372" y="2772"/>
                    </a:moveTo>
                    <a:lnTo>
                      <a:pt x="373" y="2367"/>
                    </a:lnTo>
                    <a:lnTo>
                      <a:pt x="382" y="2003"/>
                    </a:lnTo>
                    <a:lnTo>
                      <a:pt x="396" y="1670"/>
                    </a:lnTo>
                    <a:lnTo>
                      <a:pt x="417" y="1352"/>
                    </a:lnTo>
                    <a:lnTo>
                      <a:pt x="441" y="1039"/>
                    </a:lnTo>
                    <a:lnTo>
                      <a:pt x="469" y="719"/>
                    </a:lnTo>
                    <a:lnTo>
                      <a:pt x="499" y="376"/>
                    </a:lnTo>
                    <a:lnTo>
                      <a:pt x="531" y="0"/>
                    </a:lnTo>
                    <a:lnTo>
                      <a:pt x="0" y="0"/>
                    </a:lnTo>
                    <a:lnTo>
                      <a:pt x="28" y="343"/>
                    </a:lnTo>
                    <a:lnTo>
                      <a:pt x="56" y="680"/>
                    </a:lnTo>
                    <a:lnTo>
                      <a:pt x="81" y="1016"/>
                    </a:lnTo>
                    <a:lnTo>
                      <a:pt x="105" y="1355"/>
                    </a:lnTo>
                    <a:lnTo>
                      <a:pt x="124" y="1699"/>
                    </a:lnTo>
                    <a:lnTo>
                      <a:pt x="140" y="2052"/>
                    </a:lnTo>
                    <a:lnTo>
                      <a:pt x="148" y="2418"/>
                    </a:lnTo>
                    <a:lnTo>
                      <a:pt x="152" y="2800"/>
                    </a:lnTo>
                    <a:lnTo>
                      <a:pt x="372" y="277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19" name="Freeform 18"/>
              <p:cNvSpPr>
                <a:spLocks/>
              </p:cNvSpPr>
              <p:nvPr/>
            </p:nvSpPr>
            <p:spPr bwMode="auto">
              <a:xfrm>
                <a:off x="2062143" y="2124000"/>
                <a:ext cx="154617" cy="2283874"/>
              </a:xfrm>
              <a:custGeom>
                <a:avLst/>
                <a:gdLst>
                  <a:gd name="T0" fmla="*/ 67 w 201"/>
                  <a:gd name="T1" fmla="*/ 2772 h 2784"/>
                  <a:gd name="T2" fmla="*/ 69 w 201"/>
                  <a:gd name="T3" fmla="*/ 2367 h 2784"/>
                  <a:gd name="T4" fmla="*/ 75 w 201"/>
                  <a:gd name="T5" fmla="*/ 2003 h 2784"/>
                  <a:gd name="T6" fmla="*/ 88 w 201"/>
                  <a:gd name="T7" fmla="*/ 1670 h 2784"/>
                  <a:gd name="T8" fmla="*/ 106 w 201"/>
                  <a:gd name="T9" fmla="*/ 1352 h 2784"/>
                  <a:gd name="T10" fmla="*/ 126 w 201"/>
                  <a:gd name="T11" fmla="*/ 1039 h 2784"/>
                  <a:gd name="T12" fmla="*/ 149 w 201"/>
                  <a:gd name="T13" fmla="*/ 719 h 2784"/>
                  <a:gd name="T14" fmla="*/ 174 w 201"/>
                  <a:gd name="T15" fmla="*/ 376 h 2784"/>
                  <a:gd name="T16" fmla="*/ 201 w 201"/>
                  <a:gd name="T17" fmla="*/ 0 h 2784"/>
                  <a:gd name="T18" fmla="*/ 183 w 201"/>
                  <a:gd name="T19" fmla="*/ 0 h 2784"/>
                  <a:gd name="T20" fmla="*/ 159 w 201"/>
                  <a:gd name="T21" fmla="*/ 376 h 2784"/>
                  <a:gd name="T22" fmla="*/ 136 w 201"/>
                  <a:gd name="T23" fmla="*/ 719 h 2784"/>
                  <a:gd name="T24" fmla="*/ 114 w 201"/>
                  <a:gd name="T25" fmla="*/ 1039 h 2784"/>
                  <a:gd name="T26" fmla="*/ 95 w 201"/>
                  <a:gd name="T27" fmla="*/ 1352 h 2784"/>
                  <a:gd name="T28" fmla="*/ 80 w 201"/>
                  <a:gd name="T29" fmla="*/ 1670 h 2784"/>
                  <a:gd name="T30" fmla="*/ 69 w 201"/>
                  <a:gd name="T31" fmla="*/ 2003 h 2784"/>
                  <a:gd name="T32" fmla="*/ 62 w 201"/>
                  <a:gd name="T33" fmla="*/ 2367 h 2784"/>
                  <a:gd name="T34" fmla="*/ 61 w 201"/>
                  <a:gd name="T35" fmla="*/ 2772 h 2784"/>
                  <a:gd name="T36" fmla="*/ 0 w 201"/>
                  <a:gd name="T37" fmla="*/ 2784 h 2784"/>
                  <a:gd name="T38" fmla="*/ 0 w 201"/>
                  <a:gd name="T39" fmla="*/ 2784 h 2784"/>
                  <a:gd name="T40" fmla="*/ 0 w 201"/>
                  <a:gd name="T41" fmla="*/ 2784 h 2784"/>
                  <a:gd name="T42" fmla="*/ 0 w 201"/>
                  <a:gd name="T43" fmla="*/ 2784 h 2784"/>
                  <a:gd name="T44" fmla="*/ 67 w 201"/>
                  <a:gd name="T45" fmla="*/ 2772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2784">
                    <a:moveTo>
                      <a:pt x="67" y="2772"/>
                    </a:moveTo>
                    <a:lnTo>
                      <a:pt x="69" y="2367"/>
                    </a:lnTo>
                    <a:lnTo>
                      <a:pt x="75" y="2003"/>
                    </a:lnTo>
                    <a:lnTo>
                      <a:pt x="88" y="1670"/>
                    </a:lnTo>
                    <a:lnTo>
                      <a:pt x="106" y="1352"/>
                    </a:lnTo>
                    <a:lnTo>
                      <a:pt x="126" y="1039"/>
                    </a:lnTo>
                    <a:lnTo>
                      <a:pt x="149" y="719"/>
                    </a:lnTo>
                    <a:lnTo>
                      <a:pt x="174" y="376"/>
                    </a:lnTo>
                    <a:lnTo>
                      <a:pt x="201" y="0"/>
                    </a:lnTo>
                    <a:lnTo>
                      <a:pt x="183" y="0"/>
                    </a:lnTo>
                    <a:lnTo>
                      <a:pt x="159" y="376"/>
                    </a:lnTo>
                    <a:lnTo>
                      <a:pt x="136" y="719"/>
                    </a:lnTo>
                    <a:lnTo>
                      <a:pt x="114" y="1039"/>
                    </a:lnTo>
                    <a:lnTo>
                      <a:pt x="95" y="1352"/>
                    </a:lnTo>
                    <a:lnTo>
                      <a:pt x="80" y="1670"/>
                    </a:lnTo>
                    <a:lnTo>
                      <a:pt x="69" y="2003"/>
                    </a:lnTo>
                    <a:lnTo>
                      <a:pt x="62" y="2367"/>
                    </a:lnTo>
                    <a:lnTo>
                      <a:pt x="61" y="2772"/>
                    </a:lnTo>
                    <a:lnTo>
                      <a:pt x="0" y="2784"/>
                    </a:lnTo>
                    <a:lnTo>
                      <a:pt x="0" y="2784"/>
                    </a:lnTo>
                    <a:lnTo>
                      <a:pt x="0" y="2784"/>
                    </a:lnTo>
                    <a:lnTo>
                      <a:pt x="0" y="2784"/>
                    </a:lnTo>
                    <a:lnTo>
                      <a:pt x="67" y="2772"/>
                    </a:lnTo>
                    <a:close/>
                  </a:path>
                </a:pathLst>
              </a:custGeom>
              <a:solidFill>
                <a:srgbClr val="FF232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20" name="Freeform 19"/>
              <p:cNvSpPr>
                <a:spLocks/>
              </p:cNvSpPr>
              <p:nvPr/>
            </p:nvSpPr>
            <p:spPr bwMode="auto">
              <a:xfrm>
                <a:off x="2062143" y="2124000"/>
                <a:ext cx="98955" cy="2283874"/>
              </a:xfrm>
              <a:custGeom>
                <a:avLst/>
                <a:gdLst>
                  <a:gd name="T0" fmla="*/ 0 w 127"/>
                  <a:gd name="T1" fmla="*/ 2784 h 2784"/>
                  <a:gd name="T2" fmla="*/ 43 w 127"/>
                  <a:gd name="T3" fmla="*/ 2772 h 2784"/>
                  <a:gd name="T4" fmla="*/ 43 w 127"/>
                  <a:gd name="T5" fmla="*/ 2367 h 2784"/>
                  <a:gd name="T6" fmla="*/ 48 w 127"/>
                  <a:gd name="T7" fmla="*/ 2003 h 2784"/>
                  <a:gd name="T8" fmla="*/ 56 w 127"/>
                  <a:gd name="T9" fmla="*/ 1670 h 2784"/>
                  <a:gd name="T10" fmla="*/ 66 w 127"/>
                  <a:gd name="T11" fmla="*/ 1352 h 2784"/>
                  <a:gd name="T12" fmla="*/ 79 w 127"/>
                  <a:gd name="T13" fmla="*/ 1039 h 2784"/>
                  <a:gd name="T14" fmla="*/ 94 w 127"/>
                  <a:gd name="T15" fmla="*/ 719 h 2784"/>
                  <a:gd name="T16" fmla="*/ 111 w 127"/>
                  <a:gd name="T17" fmla="*/ 376 h 2784"/>
                  <a:gd name="T18" fmla="*/ 127 w 127"/>
                  <a:gd name="T19" fmla="*/ 0 h 2784"/>
                  <a:gd name="T20" fmla="*/ 108 w 127"/>
                  <a:gd name="T21" fmla="*/ 0 h 2784"/>
                  <a:gd name="T22" fmla="*/ 94 w 127"/>
                  <a:gd name="T23" fmla="*/ 376 h 2784"/>
                  <a:gd name="T24" fmla="*/ 80 w 127"/>
                  <a:gd name="T25" fmla="*/ 719 h 2784"/>
                  <a:gd name="T26" fmla="*/ 67 w 127"/>
                  <a:gd name="T27" fmla="*/ 1039 h 2784"/>
                  <a:gd name="T28" fmla="*/ 57 w 127"/>
                  <a:gd name="T29" fmla="*/ 1352 h 2784"/>
                  <a:gd name="T30" fmla="*/ 47 w 127"/>
                  <a:gd name="T31" fmla="*/ 1670 h 2784"/>
                  <a:gd name="T32" fmla="*/ 41 w 127"/>
                  <a:gd name="T33" fmla="*/ 2003 h 2784"/>
                  <a:gd name="T34" fmla="*/ 37 w 127"/>
                  <a:gd name="T35" fmla="*/ 2367 h 2784"/>
                  <a:gd name="T36" fmla="*/ 37 w 127"/>
                  <a:gd name="T37" fmla="*/ 2772 h 2784"/>
                  <a:gd name="T38" fmla="*/ 0 w 127"/>
                  <a:gd name="T39" fmla="*/ 2784 h 2784"/>
                  <a:gd name="T40" fmla="*/ 0 w 127"/>
                  <a:gd name="T41" fmla="*/ 2784 h 2784"/>
                  <a:gd name="T42" fmla="*/ 0 w 127"/>
                  <a:gd name="T43" fmla="*/ 2784 h 2784"/>
                  <a:gd name="T44" fmla="*/ 0 w 127"/>
                  <a:gd name="T45" fmla="*/ 2784 h 2784"/>
                  <a:gd name="T46" fmla="*/ 0 w 127"/>
                  <a:gd name="T47" fmla="*/ 2784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7" h="2784">
                    <a:moveTo>
                      <a:pt x="0" y="2784"/>
                    </a:moveTo>
                    <a:lnTo>
                      <a:pt x="43" y="2772"/>
                    </a:lnTo>
                    <a:lnTo>
                      <a:pt x="43" y="2367"/>
                    </a:lnTo>
                    <a:lnTo>
                      <a:pt x="48" y="2003"/>
                    </a:lnTo>
                    <a:lnTo>
                      <a:pt x="56" y="1670"/>
                    </a:lnTo>
                    <a:lnTo>
                      <a:pt x="66" y="1352"/>
                    </a:lnTo>
                    <a:lnTo>
                      <a:pt x="79" y="1039"/>
                    </a:lnTo>
                    <a:lnTo>
                      <a:pt x="94" y="719"/>
                    </a:lnTo>
                    <a:lnTo>
                      <a:pt x="111" y="376"/>
                    </a:lnTo>
                    <a:lnTo>
                      <a:pt x="127" y="0"/>
                    </a:lnTo>
                    <a:lnTo>
                      <a:pt x="108" y="0"/>
                    </a:lnTo>
                    <a:lnTo>
                      <a:pt x="94" y="376"/>
                    </a:lnTo>
                    <a:lnTo>
                      <a:pt x="80" y="719"/>
                    </a:lnTo>
                    <a:lnTo>
                      <a:pt x="67" y="1039"/>
                    </a:lnTo>
                    <a:lnTo>
                      <a:pt x="57" y="1352"/>
                    </a:lnTo>
                    <a:lnTo>
                      <a:pt x="47" y="1670"/>
                    </a:lnTo>
                    <a:lnTo>
                      <a:pt x="41" y="2003"/>
                    </a:lnTo>
                    <a:lnTo>
                      <a:pt x="37" y="2367"/>
                    </a:lnTo>
                    <a:lnTo>
                      <a:pt x="37" y="2772"/>
                    </a:lnTo>
                    <a:lnTo>
                      <a:pt x="0" y="2784"/>
                    </a:lnTo>
                    <a:lnTo>
                      <a:pt x="0" y="2784"/>
                    </a:lnTo>
                    <a:lnTo>
                      <a:pt x="0" y="2784"/>
                    </a:lnTo>
                    <a:lnTo>
                      <a:pt x="0" y="2784"/>
                    </a:lnTo>
                    <a:lnTo>
                      <a:pt x="0" y="2784"/>
                    </a:lnTo>
                    <a:close/>
                  </a:path>
                </a:pathLst>
              </a:custGeom>
              <a:solidFill>
                <a:srgbClr val="FF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21" name="Freeform 20"/>
              <p:cNvSpPr>
                <a:spLocks/>
              </p:cNvSpPr>
              <p:nvPr/>
            </p:nvSpPr>
            <p:spPr bwMode="auto">
              <a:xfrm>
                <a:off x="2011119" y="2124000"/>
                <a:ext cx="91224" cy="2297000"/>
              </a:xfrm>
              <a:custGeom>
                <a:avLst/>
                <a:gdLst>
                  <a:gd name="T0" fmla="*/ 66 w 118"/>
                  <a:gd name="T1" fmla="*/ 2784 h 2800"/>
                  <a:gd name="T2" fmla="*/ 66 w 118"/>
                  <a:gd name="T3" fmla="*/ 2784 h 2800"/>
                  <a:gd name="T4" fmla="*/ 84 w 118"/>
                  <a:gd name="T5" fmla="*/ 2772 h 2800"/>
                  <a:gd name="T6" fmla="*/ 85 w 118"/>
                  <a:gd name="T7" fmla="*/ 2003 h 2800"/>
                  <a:gd name="T8" fmla="*/ 94 w 118"/>
                  <a:gd name="T9" fmla="*/ 1352 h 2800"/>
                  <a:gd name="T10" fmla="*/ 105 w 118"/>
                  <a:gd name="T11" fmla="*/ 719 h 2800"/>
                  <a:gd name="T12" fmla="*/ 118 w 118"/>
                  <a:gd name="T13" fmla="*/ 0 h 2800"/>
                  <a:gd name="T14" fmla="*/ 0 w 118"/>
                  <a:gd name="T15" fmla="*/ 0 h 2800"/>
                  <a:gd name="T16" fmla="*/ 13 w 118"/>
                  <a:gd name="T17" fmla="*/ 680 h 2800"/>
                  <a:gd name="T18" fmla="*/ 24 w 118"/>
                  <a:gd name="T19" fmla="*/ 1352 h 2800"/>
                  <a:gd name="T20" fmla="*/ 32 w 118"/>
                  <a:gd name="T21" fmla="*/ 2048 h 2800"/>
                  <a:gd name="T22" fmla="*/ 34 w 118"/>
                  <a:gd name="T23" fmla="*/ 2797 h 2800"/>
                  <a:gd name="T24" fmla="*/ 34 w 118"/>
                  <a:gd name="T25" fmla="*/ 2798 h 2800"/>
                  <a:gd name="T26" fmla="*/ 34 w 118"/>
                  <a:gd name="T27" fmla="*/ 2798 h 2800"/>
                  <a:gd name="T28" fmla="*/ 34 w 118"/>
                  <a:gd name="T29" fmla="*/ 2799 h 2800"/>
                  <a:gd name="T30" fmla="*/ 34 w 118"/>
                  <a:gd name="T31" fmla="*/ 2800 h 2800"/>
                  <a:gd name="T32" fmla="*/ 66 w 118"/>
                  <a:gd name="T33" fmla="*/ 2784 h 2800"/>
                  <a:gd name="T34" fmla="*/ 66 w 118"/>
                  <a:gd name="T35" fmla="*/ 2784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2800">
                    <a:moveTo>
                      <a:pt x="66" y="2784"/>
                    </a:moveTo>
                    <a:lnTo>
                      <a:pt x="66" y="2784"/>
                    </a:lnTo>
                    <a:lnTo>
                      <a:pt x="84" y="2772"/>
                    </a:lnTo>
                    <a:lnTo>
                      <a:pt x="85" y="2003"/>
                    </a:lnTo>
                    <a:lnTo>
                      <a:pt x="94" y="1352"/>
                    </a:lnTo>
                    <a:lnTo>
                      <a:pt x="105" y="719"/>
                    </a:lnTo>
                    <a:lnTo>
                      <a:pt x="118" y="0"/>
                    </a:lnTo>
                    <a:lnTo>
                      <a:pt x="0" y="0"/>
                    </a:lnTo>
                    <a:lnTo>
                      <a:pt x="13" y="680"/>
                    </a:lnTo>
                    <a:lnTo>
                      <a:pt x="24" y="1352"/>
                    </a:lnTo>
                    <a:lnTo>
                      <a:pt x="32" y="2048"/>
                    </a:lnTo>
                    <a:lnTo>
                      <a:pt x="34" y="2797"/>
                    </a:lnTo>
                    <a:lnTo>
                      <a:pt x="34" y="2798"/>
                    </a:lnTo>
                    <a:lnTo>
                      <a:pt x="34" y="2798"/>
                    </a:lnTo>
                    <a:lnTo>
                      <a:pt x="34" y="2799"/>
                    </a:lnTo>
                    <a:lnTo>
                      <a:pt x="34" y="2800"/>
                    </a:lnTo>
                    <a:lnTo>
                      <a:pt x="66" y="2784"/>
                    </a:lnTo>
                    <a:lnTo>
                      <a:pt x="66" y="2784"/>
                    </a:lnTo>
                    <a:close/>
                  </a:path>
                </a:pathLst>
              </a:cu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22" name="Freeform 21"/>
              <p:cNvSpPr>
                <a:spLocks/>
              </p:cNvSpPr>
              <p:nvPr/>
            </p:nvSpPr>
            <p:spPr bwMode="auto">
              <a:xfrm>
                <a:off x="1994111" y="2124000"/>
                <a:ext cx="43293" cy="2297000"/>
              </a:xfrm>
              <a:custGeom>
                <a:avLst/>
                <a:gdLst>
                  <a:gd name="T0" fmla="*/ 22 w 56"/>
                  <a:gd name="T1" fmla="*/ 0 h 2800"/>
                  <a:gd name="T2" fmla="*/ 0 w 56"/>
                  <a:gd name="T3" fmla="*/ 0 h 2800"/>
                  <a:gd name="T4" fmla="*/ 9 w 56"/>
                  <a:gd name="T5" fmla="*/ 343 h 2800"/>
                  <a:gd name="T6" fmla="*/ 17 w 56"/>
                  <a:gd name="T7" fmla="*/ 680 h 2800"/>
                  <a:gd name="T8" fmla="*/ 24 w 56"/>
                  <a:gd name="T9" fmla="*/ 1015 h 2800"/>
                  <a:gd name="T10" fmla="*/ 32 w 56"/>
                  <a:gd name="T11" fmla="*/ 1352 h 2800"/>
                  <a:gd name="T12" fmla="*/ 37 w 56"/>
                  <a:gd name="T13" fmla="*/ 1696 h 2800"/>
                  <a:gd name="T14" fmla="*/ 42 w 56"/>
                  <a:gd name="T15" fmla="*/ 2049 h 2800"/>
                  <a:gd name="T16" fmla="*/ 45 w 56"/>
                  <a:gd name="T17" fmla="*/ 2415 h 2800"/>
                  <a:gd name="T18" fmla="*/ 46 w 56"/>
                  <a:gd name="T19" fmla="*/ 2798 h 2800"/>
                  <a:gd name="T20" fmla="*/ 46 w 56"/>
                  <a:gd name="T21" fmla="*/ 2798 h 2800"/>
                  <a:gd name="T22" fmla="*/ 46 w 56"/>
                  <a:gd name="T23" fmla="*/ 2799 h 2800"/>
                  <a:gd name="T24" fmla="*/ 46 w 56"/>
                  <a:gd name="T25" fmla="*/ 2799 h 2800"/>
                  <a:gd name="T26" fmla="*/ 46 w 56"/>
                  <a:gd name="T27" fmla="*/ 2800 h 2800"/>
                  <a:gd name="T28" fmla="*/ 56 w 56"/>
                  <a:gd name="T29" fmla="*/ 2797 h 2800"/>
                  <a:gd name="T30" fmla="*/ 54 w 56"/>
                  <a:gd name="T31" fmla="*/ 2048 h 2800"/>
                  <a:gd name="T32" fmla="*/ 46 w 56"/>
                  <a:gd name="T33" fmla="*/ 1352 h 2800"/>
                  <a:gd name="T34" fmla="*/ 35 w 56"/>
                  <a:gd name="T35" fmla="*/ 680 h 2800"/>
                  <a:gd name="T36" fmla="*/ 22 w 56"/>
                  <a:gd name="T37"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2800">
                    <a:moveTo>
                      <a:pt x="22" y="0"/>
                    </a:moveTo>
                    <a:lnTo>
                      <a:pt x="0" y="0"/>
                    </a:lnTo>
                    <a:lnTo>
                      <a:pt x="9" y="343"/>
                    </a:lnTo>
                    <a:lnTo>
                      <a:pt x="17" y="680"/>
                    </a:lnTo>
                    <a:lnTo>
                      <a:pt x="24" y="1015"/>
                    </a:lnTo>
                    <a:lnTo>
                      <a:pt x="32" y="1352"/>
                    </a:lnTo>
                    <a:lnTo>
                      <a:pt x="37" y="1696"/>
                    </a:lnTo>
                    <a:lnTo>
                      <a:pt x="42" y="2049"/>
                    </a:lnTo>
                    <a:lnTo>
                      <a:pt x="45" y="2415"/>
                    </a:lnTo>
                    <a:lnTo>
                      <a:pt x="46" y="2798"/>
                    </a:lnTo>
                    <a:lnTo>
                      <a:pt x="46" y="2798"/>
                    </a:lnTo>
                    <a:lnTo>
                      <a:pt x="46" y="2799"/>
                    </a:lnTo>
                    <a:lnTo>
                      <a:pt x="46" y="2799"/>
                    </a:lnTo>
                    <a:lnTo>
                      <a:pt x="46" y="2800"/>
                    </a:lnTo>
                    <a:lnTo>
                      <a:pt x="56" y="2797"/>
                    </a:lnTo>
                    <a:lnTo>
                      <a:pt x="54" y="2048"/>
                    </a:lnTo>
                    <a:lnTo>
                      <a:pt x="46" y="1352"/>
                    </a:lnTo>
                    <a:lnTo>
                      <a:pt x="35" y="680"/>
                    </a:lnTo>
                    <a:lnTo>
                      <a:pt x="22" y="0"/>
                    </a:lnTo>
                    <a:close/>
                  </a:path>
                </a:pathLst>
              </a:custGeom>
              <a:solidFill>
                <a:srgbClr val="FF9B9B"/>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23" name="Freeform 22"/>
              <p:cNvSpPr>
                <a:spLocks/>
              </p:cNvSpPr>
              <p:nvPr/>
            </p:nvSpPr>
            <p:spPr bwMode="auto">
              <a:xfrm>
                <a:off x="1977104" y="2124000"/>
                <a:ext cx="52570" cy="2297000"/>
              </a:xfrm>
              <a:custGeom>
                <a:avLst/>
                <a:gdLst>
                  <a:gd name="T0" fmla="*/ 23 w 69"/>
                  <a:gd name="T1" fmla="*/ 0 h 2800"/>
                  <a:gd name="T2" fmla="*/ 0 w 69"/>
                  <a:gd name="T3" fmla="*/ 0 h 2800"/>
                  <a:gd name="T4" fmla="*/ 11 w 69"/>
                  <a:gd name="T5" fmla="*/ 343 h 2800"/>
                  <a:gd name="T6" fmla="*/ 21 w 69"/>
                  <a:gd name="T7" fmla="*/ 680 h 2800"/>
                  <a:gd name="T8" fmla="*/ 31 w 69"/>
                  <a:gd name="T9" fmla="*/ 1015 h 2800"/>
                  <a:gd name="T10" fmla="*/ 40 w 69"/>
                  <a:gd name="T11" fmla="*/ 1352 h 2800"/>
                  <a:gd name="T12" fmla="*/ 47 w 69"/>
                  <a:gd name="T13" fmla="*/ 1696 h 2800"/>
                  <a:gd name="T14" fmla="*/ 53 w 69"/>
                  <a:gd name="T15" fmla="*/ 2049 h 2800"/>
                  <a:gd name="T16" fmla="*/ 56 w 69"/>
                  <a:gd name="T17" fmla="*/ 2415 h 2800"/>
                  <a:gd name="T18" fmla="*/ 58 w 69"/>
                  <a:gd name="T19" fmla="*/ 2798 h 2800"/>
                  <a:gd name="T20" fmla="*/ 58 w 69"/>
                  <a:gd name="T21" fmla="*/ 2799 h 2800"/>
                  <a:gd name="T22" fmla="*/ 58 w 69"/>
                  <a:gd name="T23" fmla="*/ 2799 h 2800"/>
                  <a:gd name="T24" fmla="*/ 58 w 69"/>
                  <a:gd name="T25" fmla="*/ 2800 h 2800"/>
                  <a:gd name="T26" fmla="*/ 58 w 69"/>
                  <a:gd name="T27" fmla="*/ 2800 h 2800"/>
                  <a:gd name="T28" fmla="*/ 69 w 69"/>
                  <a:gd name="T29" fmla="*/ 2798 h 2800"/>
                  <a:gd name="T30" fmla="*/ 68 w 69"/>
                  <a:gd name="T31" fmla="*/ 2415 h 2800"/>
                  <a:gd name="T32" fmla="*/ 65 w 69"/>
                  <a:gd name="T33" fmla="*/ 2049 h 2800"/>
                  <a:gd name="T34" fmla="*/ 60 w 69"/>
                  <a:gd name="T35" fmla="*/ 1696 h 2800"/>
                  <a:gd name="T36" fmla="*/ 55 w 69"/>
                  <a:gd name="T37" fmla="*/ 1352 h 2800"/>
                  <a:gd name="T38" fmla="*/ 47 w 69"/>
                  <a:gd name="T39" fmla="*/ 1015 h 2800"/>
                  <a:gd name="T40" fmla="*/ 40 w 69"/>
                  <a:gd name="T41" fmla="*/ 680 h 2800"/>
                  <a:gd name="T42" fmla="*/ 32 w 69"/>
                  <a:gd name="T43" fmla="*/ 343 h 2800"/>
                  <a:gd name="T44" fmla="*/ 23 w 69"/>
                  <a:gd name="T45"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9" h="2800">
                    <a:moveTo>
                      <a:pt x="23" y="0"/>
                    </a:moveTo>
                    <a:lnTo>
                      <a:pt x="0" y="0"/>
                    </a:lnTo>
                    <a:lnTo>
                      <a:pt x="11" y="343"/>
                    </a:lnTo>
                    <a:lnTo>
                      <a:pt x="21" y="680"/>
                    </a:lnTo>
                    <a:lnTo>
                      <a:pt x="31" y="1015"/>
                    </a:lnTo>
                    <a:lnTo>
                      <a:pt x="40" y="1352"/>
                    </a:lnTo>
                    <a:lnTo>
                      <a:pt x="47" y="1696"/>
                    </a:lnTo>
                    <a:lnTo>
                      <a:pt x="53" y="2049"/>
                    </a:lnTo>
                    <a:lnTo>
                      <a:pt x="56" y="2415"/>
                    </a:lnTo>
                    <a:lnTo>
                      <a:pt x="58" y="2798"/>
                    </a:lnTo>
                    <a:lnTo>
                      <a:pt x="58" y="2799"/>
                    </a:lnTo>
                    <a:lnTo>
                      <a:pt x="58" y="2799"/>
                    </a:lnTo>
                    <a:lnTo>
                      <a:pt x="58" y="2800"/>
                    </a:lnTo>
                    <a:lnTo>
                      <a:pt x="58" y="2800"/>
                    </a:lnTo>
                    <a:lnTo>
                      <a:pt x="69" y="2798"/>
                    </a:lnTo>
                    <a:lnTo>
                      <a:pt x="68" y="2415"/>
                    </a:lnTo>
                    <a:lnTo>
                      <a:pt x="65" y="2049"/>
                    </a:lnTo>
                    <a:lnTo>
                      <a:pt x="60" y="1696"/>
                    </a:lnTo>
                    <a:lnTo>
                      <a:pt x="55" y="1352"/>
                    </a:lnTo>
                    <a:lnTo>
                      <a:pt x="47" y="1015"/>
                    </a:lnTo>
                    <a:lnTo>
                      <a:pt x="40" y="680"/>
                    </a:lnTo>
                    <a:lnTo>
                      <a:pt x="32" y="343"/>
                    </a:lnTo>
                    <a:lnTo>
                      <a:pt x="23" y="0"/>
                    </a:lnTo>
                    <a:close/>
                  </a:path>
                </a:pathLst>
              </a:custGeom>
              <a:solidFill>
                <a:srgbClr val="FF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24" name="Freeform 23"/>
              <p:cNvSpPr>
                <a:spLocks/>
              </p:cNvSpPr>
              <p:nvPr/>
            </p:nvSpPr>
            <p:spPr bwMode="auto">
              <a:xfrm>
                <a:off x="1958549" y="2124000"/>
                <a:ext cx="61847" cy="2297000"/>
              </a:xfrm>
              <a:custGeom>
                <a:avLst/>
                <a:gdLst>
                  <a:gd name="T0" fmla="*/ 22 w 80"/>
                  <a:gd name="T1" fmla="*/ 0 h 2800"/>
                  <a:gd name="T2" fmla="*/ 0 w 80"/>
                  <a:gd name="T3" fmla="*/ 0 h 2800"/>
                  <a:gd name="T4" fmla="*/ 12 w 80"/>
                  <a:gd name="T5" fmla="*/ 343 h 2800"/>
                  <a:gd name="T6" fmla="*/ 25 w 80"/>
                  <a:gd name="T7" fmla="*/ 680 h 2800"/>
                  <a:gd name="T8" fmla="*/ 36 w 80"/>
                  <a:gd name="T9" fmla="*/ 1015 h 2800"/>
                  <a:gd name="T10" fmla="*/ 48 w 80"/>
                  <a:gd name="T11" fmla="*/ 1353 h 2800"/>
                  <a:gd name="T12" fmla="*/ 57 w 80"/>
                  <a:gd name="T13" fmla="*/ 1696 h 2800"/>
                  <a:gd name="T14" fmla="*/ 63 w 80"/>
                  <a:gd name="T15" fmla="*/ 2049 h 2800"/>
                  <a:gd name="T16" fmla="*/ 68 w 80"/>
                  <a:gd name="T17" fmla="*/ 2415 h 2800"/>
                  <a:gd name="T18" fmla="*/ 69 w 80"/>
                  <a:gd name="T19" fmla="*/ 2798 h 2800"/>
                  <a:gd name="T20" fmla="*/ 69 w 80"/>
                  <a:gd name="T21" fmla="*/ 2799 h 2800"/>
                  <a:gd name="T22" fmla="*/ 69 w 80"/>
                  <a:gd name="T23" fmla="*/ 2799 h 2800"/>
                  <a:gd name="T24" fmla="*/ 69 w 80"/>
                  <a:gd name="T25" fmla="*/ 2800 h 2800"/>
                  <a:gd name="T26" fmla="*/ 69 w 80"/>
                  <a:gd name="T27" fmla="*/ 2800 h 2800"/>
                  <a:gd name="T28" fmla="*/ 80 w 80"/>
                  <a:gd name="T29" fmla="*/ 2798 h 2800"/>
                  <a:gd name="T30" fmla="*/ 78 w 80"/>
                  <a:gd name="T31" fmla="*/ 2415 h 2800"/>
                  <a:gd name="T32" fmla="*/ 75 w 80"/>
                  <a:gd name="T33" fmla="*/ 2049 h 2800"/>
                  <a:gd name="T34" fmla="*/ 69 w 80"/>
                  <a:gd name="T35" fmla="*/ 1696 h 2800"/>
                  <a:gd name="T36" fmla="*/ 62 w 80"/>
                  <a:gd name="T37" fmla="*/ 1352 h 2800"/>
                  <a:gd name="T38" fmla="*/ 53 w 80"/>
                  <a:gd name="T39" fmla="*/ 1015 h 2800"/>
                  <a:gd name="T40" fmla="*/ 43 w 80"/>
                  <a:gd name="T41" fmla="*/ 680 h 2800"/>
                  <a:gd name="T42" fmla="*/ 33 w 80"/>
                  <a:gd name="T43" fmla="*/ 343 h 2800"/>
                  <a:gd name="T44" fmla="*/ 22 w 80"/>
                  <a:gd name="T45"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2800">
                    <a:moveTo>
                      <a:pt x="22" y="0"/>
                    </a:moveTo>
                    <a:lnTo>
                      <a:pt x="0" y="0"/>
                    </a:lnTo>
                    <a:lnTo>
                      <a:pt x="12" y="343"/>
                    </a:lnTo>
                    <a:lnTo>
                      <a:pt x="25" y="680"/>
                    </a:lnTo>
                    <a:lnTo>
                      <a:pt x="36" y="1015"/>
                    </a:lnTo>
                    <a:lnTo>
                      <a:pt x="48" y="1353"/>
                    </a:lnTo>
                    <a:lnTo>
                      <a:pt x="57" y="1696"/>
                    </a:lnTo>
                    <a:lnTo>
                      <a:pt x="63" y="2049"/>
                    </a:lnTo>
                    <a:lnTo>
                      <a:pt x="68" y="2415"/>
                    </a:lnTo>
                    <a:lnTo>
                      <a:pt x="69" y="2798"/>
                    </a:lnTo>
                    <a:lnTo>
                      <a:pt x="69" y="2799"/>
                    </a:lnTo>
                    <a:lnTo>
                      <a:pt x="69" y="2799"/>
                    </a:lnTo>
                    <a:lnTo>
                      <a:pt x="69" y="2800"/>
                    </a:lnTo>
                    <a:lnTo>
                      <a:pt x="69" y="2800"/>
                    </a:lnTo>
                    <a:lnTo>
                      <a:pt x="80" y="2798"/>
                    </a:lnTo>
                    <a:lnTo>
                      <a:pt x="78" y="2415"/>
                    </a:lnTo>
                    <a:lnTo>
                      <a:pt x="75" y="2049"/>
                    </a:lnTo>
                    <a:lnTo>
                      <a:pt x="69" y="1696"/>
                    </a:lnTo>
                    <a:lnTo>
                      <a:pt x="62" y="1352"/>
                    </a:lnTo>
                    <a:lnTo>
                      <a:pt x="53" y="1015"/>
                    </a:lnTo>
                    <a:lnTo>
                      <a:pt x="43" y="680"/>
                    </a:lnTo>
                    <a:lnTo>
                      <a:pt x="33" y="343"/>
                    </a:lnTo>
                    <a:lnTo>
                      <a:pt x="22" y="0"/>
                    </a:lnTo>
                    <a:close/>
                  </a:path>
                </a:pathLst>
              </a:custGeom>
              <a:solidFill>
                <a:srgbClr val="FF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25" name="Freeform 24"/>
              <p:cNvSpPr>
                <a:spLocks/>
              </p:cNvSpPr>
              <p:nvPr/>
            </p:nvSpPr>
            <p:spPr bwMode="auto">
              <a:xfrm>
                <a:off x="1941542" y="2124000"/>
                <a:ext cx="71124" cy="2297000"/>
              </a:xfrm>
              <a:custGeom>
                <a:avLst/>
                <a:gdLst>
                  <a:gd name="T0" fmla="*/ 23 w 92"/>
                  <a:gd name="T1" fmla="*/ 0 h 2800"/>
                  <a:gd name="T2" fmla="*/ 0 w 92"/>
                  <a:gd name="T3" fmla="*/ 0 h 2800"/>
                  <a:gd name="T4" fmla="*/ 15 w 92"/>
                  <a:gd name="T5" fmla="*/ 343 h 2800"/>
                  <a:gd name="T6" fmla="*/ 30 w 92"/>
                  <a:gd name="T7" fmla="*/ 680 h 2800"/>
                  <a:gd name="T8" fmla="*/ 43 w 92"/>
                  <a:gd name="T9" fmla="*/ 1016 h 2800"/>
                  <a:gd name="T10" fmla="*/ 56 w 92"/>
                  <a:gd name="T11" fmla="*/ 1353 h 2800"/>
                  <a:gd name="T12" fmla="*/ 66 w 92"/>
                  <a:gd name="T13" fmla="*/ 1697 h 2800"/>
                  <a:gd name="T14" fmla="*/ 75 w 92"/>
                  <a:gd name="T15" fmla="*/ 2050 h 2800"/>
                  <a:gd name="T16" fmla="*/ 80 w 92"/>
                  <a:gd name="T17" fmla="*/ 2416 h 2800"/>
                  <a:gd name="T18" fmla="*/ 81 w 92"/>
                  <a:gd name="T19" fmla="*/ 2799 h 2800"/>
                  <a:gd name="T20" fmla="*/ 81 w 92"/>
                  <a:gd name="T21" fmla="*/ 2799 h 2800"/>
                  <a:gd name="T22" fmla="*/ 81 w 92"/>
                  <a:gd name="T23" fmla="*/ 2799 h 2800"/>
                  <a:gd name="T24" fmla="*/ 81 w 92"/>
                  <a:gd name="T25" fmla="*/ 2800 h 2800"/>
                  <a:gd name="T26" fmla="*/ 81 w 92"/>
                  <a:gd name="T27" fmla="*/ 2800 h 2800"/>
                  <a:gd name="T28" fmla="*/ 92 w 92"/>
                  <a:gd name="T29" fmla="*/ 2798 h 2800"/>
                  <a:gd name="T30" fmla="*/ 91 w 92"/>
                  <a:gd name="T31" fmla="*/ 2415 h 2800"/>
                  <a:gd name="T32" fmla="*/ 86 w 92"/>
                  <a:gd name="T33" fmla="*/ 2049 h 2800"/>
                  <a:gd name="T34" fmla="*/ 80 w 92"/>
                  <a:gd name="T35" fmla="*/ 1696 h 2800"/>
                  <a:gd name="T36" fmla="*/ 71 w 92"/>
                  <a:gd name="T37" fmla="*/ 1353 h 2800"/>
                  <a:gd name="T38" fmla="*/ 59 w 92"/>
                  <a:gd name="T39" fmla="*/ 1015 h 2800"/>
                  <a:gd name="T40" fmla="*/ 48 w 92"/>
                  <a:gd name="T41" fmla="*/ 680 h 2800"/>
                  <a:gd name="T42" fmla="*/ 35 w 92"/>
                  <a:gd name="T43" fmla="*/ 343 h 2800"/>
                  <a:gd name="T44" fmla="*/ 23 w 92"/>
                  <a:gd name="T45"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2" h="2800">
                    <a:moveTo>
                      <a:pt x="23" y="0"/>
                    </a:moveTo>
                    <a:lnTo>
                      <a:pt x="0" y="0"/>
                    </a:lnTo>
                    <a:lnTo>
                      <a:pt x="15" y="343"/>
                    </a:lnTo>
                    <a:lnTo>
                      <a:pt x="30" y="680"/>
                    </a:lnTo>
                    <a:lnTo>
                      <a:pt x="43" y="1016"/>
                    </a:lnTo>
                    <a:lnTo>
                      <a:pt x="56" y="1353"/>
                    </a:lnTo>
                    <a:lnTo>
                      <a:pt x="66" y="1697"/>
                    </a:lnTo>
                    <a:lnTo>
                      <a:pt x="75" y="2050"/>
                    </a:lnTo>
                    <a:lnTo>
                      <a:pt x="80" y="2416"/>
                    </a:lnTo>
                    <a:lnTo>
                      <a:pt x="81" y="2799"/>
                    </a:lnTo>
                    <a:lnTo>
                      <a:pt x="81" y="2799"/>
                    </a:lnTo>
                    <a:lnTo>
                      <a:pt x="81" y="2799"/>
                    </a:lnTo>
                    <a:lnTo>
                      <a:pt x="81" y="2800"/>
                    </a:lnTo>
                    <a:lnTo>
                      <a:pt x="81" y="2800"/>
                    </a:lnTo>
                    <a:lnTo>
                      <a:pt x="92" y="2798"/>
                    </a:lnTo>
                    <a:lnTo>
                      <a:pt x="91" y="2415"/>
                    </a:lnTo>
                    <a:lnTo>
                      <a:pt x="86" y="2049"/>
                    </a:lnTo>
                    <a:lnTo>
                      <a:pt x="80" y="1696"/>
                    </a:lnTo>
                    <a:lnTo>
                      <a:pt x="71" y="1353"/>
                    </a:lnTo>
                    <a:lnTo>
                      <a:pt x="59" y="1015"/>
                    </a:lnTo>
                    <a:lnTo>
                      <a:pt x="48" y="680"/>
                    </a:lnTo>
                    <a:lnTo>
                      <a:pt x="35" y="343"/>
                    </a:lnTo>
                    <a:lnTo>
                      <a:pt x="23" y="0"/>
                    </a:lnTo>
                    <a:close/>
                  </a:path>
                </a:pathLst>
              </a:custGeom>
              <a:solidFill>
                <a:srgbClr val="FF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26" name="Freeform 25"/>
              <p:cNvSpPr>
                <a:spLocks/>
              </p:cNvSpPr>
              <p:nvPr/>
            </p:nvSpPr>
            <p:spPr bwMode="auto">
              <a:xfrm>
                <a:off x="1922988" y="2124000"/>
                <a:ext cx="81947" cy="2297000"/>
              </a:xfrm>
              <a:custGeom>
                <a:avLst/>
                <a:gdLst>
                  <a:gd name="T0" fmla="*/ 23 w 104"/>
                  <a:gd name="T1" fmla="*/ 0 h 2800"/>
                  <a:gd name="T2" fmla="*/ 0 w 104"/>
                  <a:gd name="T3" fmla="*/ 0 h 2800"/>
                  <a:gd name="T4" fmla="*/ 18 w 104"/>
                  <a:gd name="T5" fmla="*/ 343 h 2800"/>
                  <a:gd name="T6" fmla="*/ 34 w 104"/>
                  <a:gd name="T7" fmla="*/ 680 h 2800"/>
                  <a:gd name="T8" fmla="*/ 51 w 104"/>
                  <a:gd name="T9" fmla="*/ 1016 h 2800"/>
                  <a:gd name="T10" fmla="*/ 65 w 104"/>
                  <a:gd name="T11" fmla="*/ 1353 h 2800"/>
                  <a:gd name="T12" fmla="*/ 76 w 104"/>
                  <a:gd name="T13" fmla="*/ 1697 h 2800"/>
                  <a:gd name="T14" fmla="*/ 86 w 104"/>
                  <a:gd name="T15" fmla="*/ 2050 h 2800"/>
                  <a:gd name="T16" fmla="*/ 91 w 104"/>
                  <a:gd name="T17" fmla="*/ 2416 h 2800"/>
                  <a:gd name="T18" fmla="*/ 94 w 104"/>
                  <a:gd name="T19" fmla="*/ 2799 h 2800"/>
                  <a:gd name="T20" fmla="*/ 94 w 104"/>
                  <a:gd name="T21" fmla="*/ 2799 h 2800"/>
                  <a:gd name="T22" fmla="*/ 94 w 104"/>
                  <a:gd name="T23" fmla="*/ 2799 h 2800"/>
                  <a:gd name="T24" fmla="*/ 94 w 104"/>
                  <a:gd name="T25" fmla="*/ 2800 h 2800"/>
                  <a:gd name="T26" fmla="*/ 94 w 104"/>
                  <a:gd name="T27" fmla="*/ 2800 h 2800"/>
                  <a:gd name="T28" fmla="*/ 104 w 104"/>
                  <a:gd name="T29" fmla="*/ 2799 h 2800"/>
                  <a:gd name="T30" fmla="*/ 103 w 104"/>
                  <a:gd name="T31" fmla="*/ 2416 h 2800"/>
                  <a:gd name="T32" fmla="*/ 98 w 104"/>
                  <a:gd name="T33" fmla="*/ 2050 h 2800"/>
                  <a:gd name="T34" fmla="*/ 89 w 104"/>
                  <a:gd name="T35" fmla="*/ 1697 h 2800"/>
                  <a:gd name="T36" fmla="*/ 79 w 104"/>
                  <a:gd name="T37" fmla="*/ 1353 h 2800"/>
                  <a:gd name="T38" fmla="*/ 66 w 104"/>
                  <a:gd name="T39" fmla="*/ 1016 h 2800"/>
                  <a:gd name="T40" fmla="*/ 53 w 104"/>
                  <a:gd name="T41" fmla="*/ 680 h 2800"/>
                  <a:gd name="T42" fmla="*/ 38 w 104"/>
                  <a:gd name="T43" fmla="*/ 343 h 2800"/>
                  <a:gd name="T44" fmla="*/ 23 w 104"/>
                  <a:gd name="T45"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2800">
                    <a:moveTo>
                      <a:pt x="23" y="0"/>
                    </a:moveTo>
                    <a:lnTo>
                      <a:pt x="0" y="0"/>
                    </a:lnTo>
                    <a:lnTo>
                      <a:pt x="18" y="343"/>
                    </a:lnTo>
                    <a:lnTo>
                      <a:pt x="34" y="680"/>
                    </a:lnTo>
                    <a:lnTo>
                      <a:pt x="51" y="1016"/>
                    </a:lnTo>
                    <a:lnTo>
                      <a:pt x="65" y="1353"/>
                    </a:lnTo>
                    <a:lnTo>
                      <a:pt x="76" y="1697"/>
                    </a:lnTo>
                    <a:lnTo>
                      <a:pt x="86" y="2050"/>
                    </a:lnTo>
                    <a:lnTo>
                      <a:pt x="91" y="2416"/>
                    </a:lnTo>
                    <a:lnTo>
                      <a:pt x="94" y="2799"/>
                    </a:lnTo>
                    <a:lnTo>
                      <a:pt x="94" y="2799"/>
                    </a:lnTo>
                    <a:lnTo>
                      <a:pt x="94" y="2799"/>
                    </a:lnTo>
                    <a:lnTo>
                      <a:pt x="94" y="2800"/>
                    </a:lnTo>
                    <a:lnTo>
                      <a:pt x="94" y="2800"/>
                    </a:lnTo>
                    <a:lnTo>
                      <a:pt x="104" y="2799"/>
                    </a:lnTo>
                    <a:lnTo>
                      <a:pt x="103" y="2416"/>
                    </a:lnTo>
                    <a:lnTo>
                      <a:pt x="98" y="2050"/>
                    </a:lnTo>
                    <a:lnTo>
                      <a:pt x="89" y="1697"/>
                    </a:lnTo>
                    <a:lnTo>
                      <a:pt x="79" y="1353"/>
                    </a:lnTo>
                    <a:lnTo>
                      <a:pt x="66" y="1016"/>
                    </a:lnTo>
                    <a:lnTo>
                      <a:pt x="53" y="680"/>
                    </a:lnTo>
                    <a:lnTo>
                      <a:pt x="38" y="343"/>
                    </a:lnTo>
                    <a:lnTo>
                      <a:pt x="23" y="0"/>
                    </a:lnTo>
                    <a:close/>
                  </a:path>
                </a:pathLst>
              </a:custGeom>
              <a:solidFill>
                <a:srgbClr val="FF565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27" name="Freeform 26"/>
              <p:cNvSpPr>
                <a:spLocks/>
              </p:cNvSpPr>
              <p:nvPr/>
            </p:nvSpPr>
            <p:spPr bwMode="auto">
              <a:xfrm>
                <a:off x="1905980" y="2124000"/>
                <a:ext cx="89678" cy="2297000"/>
              </a:xfrm>
              <a:custGeom>
                <a:avLst/>
                <a:gdLst>
                  <a:gd name="T0" fmla="*/ 23 w 117"/>
                  <a:gd name="T1" fmla="*/ 0 h 2800"/>
                  <a:gd name="T2" fmla="*/ 0 w 117"/>
                  <a:gd name="T3" fmla="*/ 0 h 2800"/>
                  <a:gd name="T4" fmla="*/ 20 w 117"/>
                  <a:gd name="T5" fmla="*/ 343 h 2800"/>
                  <a:gd name="T6" fmla="*/ 39 w 117"/>
                  <a:gd name="T7" fmla="*/ 680 h 2800"/>
                  <a:gd name="T8" fmla="*/ 57 w 117"/>
                  <a:gd name="T9" fmla="*/ 1016 h 2800"/>
                  <a:gd name="T10" fmla="*/ 72 w 117"/>
                  <a:gd name="T11" fmla="*/ 1353 h 2800"/>
                  <a:gd name="T12" fmla="*/ 86 w 117"/>
                  <a:gd name="T13" fmla="*/ 1697 h 2800"/>
                  <a:gd name="T14" fmla="*/ 97 w 117"/>
                  <a:gd name="T15" fmla="*/ 2050 h 2800"/>
                  <a:gd name="T16" fmla="*/ 103 w 117"/>
                  <a:gd name="T17" fmla="*/ 2416 h 2800"/>
                  <a:gd name="T18" fmla="*/ 105 w 117"/>
                  <a:gd name="T19" fmla="*/ 2799 h 2800"/>
                  <a:gd name="T20" fmla="*/ 105 w 117"/>
                  <a:gd name="T21" fmla="*/ 2799 h 2800"/>
                  <a:gd name="T22" fmla="*/ 105 w 117"/>
                  <a:gd name="T23" fmla="*/ 2799 h 2800"/>
                  <a:gd name="T24" fmla="*/ 105 w 117"/>
                  <a:gd name="T25" fmla="*/ 2800 h 2800"/>
                  <a:gd name="T26" fmla="*/ 105 w 117"/>
                  <a:gd name="T27" fmla="*/ 2800 h 2800"/>
                  <a:gd name="T28" fmla="*/ 117 w 117"/>
                  <a:gd name="T29" fmla="*/ 2799 h 2800"/>
                  <a:gd name="T30" fmla="*/ 114 w 117"/>
                  <a:gd name="T31" fmla="*/ 2416 h 2800"/>
                  <a:gd name="T32" fmla="*/ 109 w 117"/>
                  <a:gd name="T33" fmla="*/ 2050 h 2800"/>
                  <a:gd name="T34" fmla="*/ 99 w 117"/>
                  <a:gd name="T35" fmla="*/ 1697 h 2800"/>
                  <a:gd name="T36" fmla="*/ 88 w 117"/>
                  <a:gd name="T37" fmla="*/ 1353 h 2800"/>
                  <a:gd name="T38" fmla="*/ 74 w 117"/>
                  <a:gd name="T39" fmla="*/ 1016 h 2800"/>
                  <a:gd name="T40" fmla="*/ 57 w 117"/>
                  <a:gd name="T41" fmla="*/ 680 h 2800"/>
                  <a:gd name="T42" fmla="*/ 41 w 117"/>
                  <a:gd name="T43" fmla="*/ 343 h 2800"/>
                  <a:gd name="T44" fmla="*/ 23 w 117"/>
                  <a:gd name="T45"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7" h="2800">
                    <a:moveTo>
                      <a:pt x="23" y="0"/>
                    </a:moveTo>
                    <a:lnTo>
                      <a:pt x="0" y="0"/>
                    </a:lnTo>
                    <a:lnTo>
                      <a:pt x="20" y="343"/>
                    </a:lnTo>
                    <a:lnTo>
                      <a:pt x="39" y="680"/>
                    </a:lnTo>
                    <a:lnTo>
                      <a:pt x="57" y="1016"/>
                    </a:lnTo>
                    <a:lnTo>
                      <a:pt x="72" y="1353"/>
                    </a:lnTo>
                    <a:lnTo>
                      <a:pt x="86" y="1697"/>
                    </a:lnTo>
                    <a:lnTo>
                      <a:pt x="97" y="2050"/>
                    </a:lnTo>
                    <a:lnTo>
                      <a:pt x="103" y="2416"/>
                    </a:lnTo>
                    <a:lnTo>
                      <a:pt x="105" y="2799"/>
                    </a:lnTo>
                    <a:lnTo>
                      <a:pt x="105" y="2799"/>
                    </a:lnTo>
                    <a:lnTo>
                      <a:pt x="105" y="2799"/>
                    </a:lnTo>
                    <a:lnTo>
                      <a:pt x="105" y="2800"/>
                    </a:lnTo>
                    <a:lnTo>
                      <a:pt x="105" y="2800"/>
                    </a:lnTo>
                    <a:lnTo>
                      <a:pt x="117" y="2799"/>
                    </a:lnTo>
                    <a:lnTo>
                      <a:pt x="114" y="2416"/>
                    </a:lnTo>
                    <a:lnTo>
                      <a:pt x="109" y="2050"/>
                    </a:lnTo>
                    <a:lnTo>
                      <a:pt x="99" y="1697"/>
                    </a:lnTo>
                    <a:lnTo>
                      <a:pt x="88" y="1353"/>
                    </a:lnTo>
                    <a:lnTo>
                      <a:pt x="74" y="1016"/>
                    </a:lnTo>
                    <a:lnTo>
                      <a:pt x="57" y="680"/>
                    </a:lnTo>
                    <a:lnTo>
                      <a:pt x="41" y="343"/>
                    </a:lnTo>
                    <a:lnTo>
                      <a:pt x="23" y="0"/>
                    </a:lnTo>
                    <a:close/>
                  </a:path>
                </a:pathLst>
              </a:custGeom>
              <a:solidFill>
                <a:srgbClr val="FF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28" name="Freeform 27"/>
              <p:cNvSpPr>
                <a:spLocks/>
              </p:cNvSpPr>
              <p:nvPr/>
            </p:nvSpPr>
            <p:spPr bwMode="auto">
              <a:xfrm>
                <a:off x="1888972" y="2124000"/>
                <a:ext cx="98955" cy="2297000"/>
              </a:xfrm>
              <a:custGeom>
                <a:avLst/>
                <a:gdLst>
                  <a:gd name="T0" fmla="*/ 23 w 128"/>
                  <a:gd name="T1" fmla="*/ 0 h 2800"/>
                  <a:gd name="T2" fmla="*/ 0 w 128"/>
                  <a:gd name="T3" fmla="*/ 0 h 2800"/>
                  <a:gd name="T4" fmla="*/ 22 w 128"/>
                  <a:gd name="T5" fmla="*/ 343 h 2800"/>
                  <a:gd name="T6" fmla="*/ 43 w 128"/>
                  <a:gd name="T7" fmla="*/ 680 h 2800"/>
                  <a:gd name="T8" fmla="*/ 64 w 128"/>
                  <a:gd name="T9" fmla="*/ 1016 h 2800"/>
                  <a:gd name="T10" fmla="*/ 81 w 128"/>
                  <a:gd name="T11" fmla="*/ 1353 h 2800"/>
                  <a:gd name="T12" fmla="*/ 97 w 128"/>
                  <a:gd name="T13" fmla="*/ 1697 h 2800"/>
                  <a:gd name="T14" fmla="*/ 108 w 128"/>
                  <a:gd name="T15" fmla="*/ 2050 h 2800"/>
                  <a:gd name="T16" fmla="*/ 116 w 128"/>
                  <a:gd name="T17" fmla="*/ 2416 h 2800"/>
                  <a:gd name="T18" fmla="*/ 118 w 128"/>
                  <a:gd name="T19" fmla="*/ 2799 h 2800"/>
                  <a:gd name="T20" fmla="*/ 118 w 128"/>
                  <a:gd name="T21" fmla="*/ 2800 h 2800"/>
                  <a:gd name="T22" fmla="*/ 118 w 128"/>
                  <a:gd name="T23" fmla="*/ 2800 h 2800"/>
                  <a:gd name="T24" fmla="*/ 118 w 128"/>
                  <a:gd name="T25" fmla="*/ 2800 h 2800"/>
                  <a:gd name="T26" fmla="*/ 118 w 128"/>
                  <a:gd name="T27" fmla="*/ 2800 h 2800"/>
                  <a:gd name="T28" fmla="*/ 128 w 128"/>
                  <a:gd name="T29" fmla="*/ 2799 h 2800"/>
                  <a:gd name="T30" fmla="*/ 126 w 128"/>
                  <a:gd name="T31" fmla="*/ 2416 h 2800"/>
                  <a:gd name="T32" fmla="*/ 120 w 128"/>
                  <a:gd name="T33" fmla="*/ 2050 h 2800"/>
                  <a:gd name="T34" fmla="*/ 109 w 128"/>
                  <a:gd name="T35" fmla="*/ 1697 h 2800"/>
                  <a:gd name="T36" fmla="*/ 95 w 128"/>
                  <a:gd name="T37" fmla="*/ 1353 h 2800"/>
                  <a:gd name="T38" fmla="*/ 80 w 128"/>
                  <a:gd name="T39" fmla="*/ 1016 h 2800"/>
                  <a:gd name="T40" fmla="*/ 62 w 128"/>
                  <a:gd name="T41" fmla="*/ 680 h 2800"/>
                  <a:gd name="T42" fmla="*/ 43 w 128"/>
                  <a:gd name="T43" fmla="*/ 343 h 2800"/>
                  <a:gd name="T44" fmla="*/ 23 w 128"/>
                  <a:gd name="T45"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2800">
                    <a:moveTo>
                      <a:pt x="23" y="0"/>
                    </a:moveTo>
                    <a:lnTo>
                      <a:pt x="0" y="0"/>
                    </a:lnTo>
                    <a:lnTo>
                      <a:pt x="22" y="343"/>
                    </a:lnTo>
                    <a:lnTo>
                      <a:pt x="43" y="680"/>
                    </a:lnTo>
                    <a:lnTo>
                      <a:pt x="64" y="1016"/>
                    </a:lnTo>
                    <a:lnTo>
                      <a:pt x="81" y="1353"/>
                    </a:lnTo>
                    <a:lnTo>
                      <a:pt x="97" y="1697"/>
                    </a:lnTo>
                    <a:lnTo>
                      <a:pt x="108" y="2050"/>
                    </a:lnTo>
                    <a:lnTo>
                      <a:pt x="116" y="2416"/>
                    </a:lnTo>
                    <a:lnTo>
                      <a:pt x="118" y="2799"/>
                    </a:lnTo>
                    <a:lnTo>
                      <a:pt x="118" y="2800"/>
                    </a:lnTo>
                    <a:lnTo>
                      <a:pt x="118" y="2800"/>
                    </a:lnTo>
                    <a:lnTo>
                      <a:pt x="118" y="2800"/>
                    </a:lnTo>
                    <a:lnTo>
                      <a:pt x="118" y="2800"/>
                    </a:lnTo>
                    <a:lnTo>
                      <a:pt x="128" y="2799"/>
                    </a:lnTo>
                    <a:lnTo>
                      <a:pt x="126" y="2416"/>
                    </a:lnTo>
                    <a:lnTo>
                      <a:pt x="120" y="2050"/>
                    </a:lnTo>
                    <a:lnTo>
                      <a:pt x="109" y="1697"/>
                    </a:lnTo>
                    <a:lnTo>
                      <a:pt x="95" y="1353"/>
                    </a:lnTo>
                    <a:lnTo>
                      <a:pt x="80" y="1016"/>
                    </a:lnTo>
                    <a:lnTo>
                      <a:pt x="62" y="680"/>
                    </a:lnTo>
                    <a:lnTo>
                      <a:pt x="43" y="343"/>
                    </a:lnTo>
                    <a:lnTo>
                      <a:pt x="23" y="0"/>
                    </a:lnTo>
                    <a:close/>
                  </a:path>
                </a:pathLst>
              </a:custGeom>
              <a:solidFill>
                <a:srgbClr val="FF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29" name="Freeform 28"/>
              <p:cNvSpPr>
                <a:spLocks/>
              </p:cNvSpPr>
              <p:nvPr/>
            </p:nvSpPr>
            <p:spPr bwMode="auto">
              <a:xfrm>
                <a:off x="1871964" y="2124000"/>
                <a:ext cx="108232" cy="2297000"/>
              </a:xfrm>
              <a:custGeom>
                <a:avLst/>
                <a:gdLst>
                  <a:gd name="T0" fmla="*/ 22 w 140"/>
                  <a:gd name="T1" fmla="*/ 0 h 2800"/>
                  <a:gd name="T2" fmla="*/ 0 w 140"/>
                  <a:gd name="T3" fmla="*/ 0 h 2800"/>
                  <a:gd name="T4" fmla="*/ 25 w 140"/>
                  <a:gd name="T5" fmla="*/ 343 h 2800"/>
                  <a:gd name="T6" fmla="*/ 47 w 140"/>
                  <a:gd name="T7" fmla="*/ 680 h 2800"/>
                  <a:gd name="T8" fmla="*/ 69 w 140"/>
                  <a:gd name="T9" fmla="*/ 1016 h 2800"/>
                  <a:gd name="T10" fmla="*/ 88 w 140"/>
                  <a:gd name="T11" fmla="*/ 1353 h 2800"/>
                  <a:gd name="T12" fmla="*/ 105 w 140"/>
                  <a:gd name="T13" fmla="*/ 1697 h 2800"/>
                  <a:gd name="T14" fmla="*/ 117 w 140"/>
                  <a:gd name="T15" fmla="*/ 2050 h 2800"/>
                  <a:gd name="T16" fmla="*/ 126 w 140"/>
                  <a:gd name="T17" fmla="*/ 2416 h 2800"/>
                  <a:gd name="T18" fmla="*/ 129 w 140"/>
                  <a:gd name="T19" fmla="*/ 2799 h 2800"/>
                  <a:gd name="T20" fmla="*/ 129 w 140"/>
                  <a:gd name="T21" fmla="*/ 2800 h 2800"/>
                  <a:gd name="T22" fmla="*/ 129 w 140"/>
                  <a:gd name="T23" fmla="*/ 2800 h 2800"/>
                  <a:gd name="T24" fmla="*/ 129 w 140"/>
                  <a:gd name="T25" fmla="*/ 2800 h 2800"/>
                  <a:gd name="T26" fmla="*/ 129 w 140"/>
                  <a:gd name="T27" fmla="*/ 2800 h 2800"/>
                  <a:gd name="T28" fmla="*/ 140 w 140"/>
                  <a:gd name="T29" fmla="*/ 2799 h 2800"/>
                  <a:gd name="T30" fmla="*/ 138 w 140"/>
                  <a:gd name="T31" fmla="*/ 2416 h 2800"/>
                  <a:gd name="T32" fmla="*/ 130 w 140"/>
                  <a:gd name="T33" fmla="*/ 2050 h 2800"/>
                  <a:gd name="T34" fmla="*/ 119 w 140"/>
                  <a:gd name="T35" fmla="*/ 1697 h 2800"/>
                  <a:gd name="T36" fmla="*/ 103 w 140"/>
                  <a:gd name="T37" fmla="*/ 1353 h 2800"/>
                  <a:gd name="T38" fmla="*/ 86 w 140"/>
                  <a:gd name="T39" fmla="*/ 1016 h 2800"/>
                  <a:gd name="T40" fmla="*/ 65 w 140"/>
                  <a:gd name="T41" fmla="*/ 680 h 2800"/>
                  <a:gd name="T42" fmla="*/ 44 w 140"/>
                  <a:gd name="T43" fmla="*/ 343 h 2800"/>
                  <a:gd name="T44" fmla="*/ 22 w 140"/>
                  <a:gd name="T45"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0" h="2800">
                    <a:moveTo>
                      <a:pt x="22" y="0"/>
                    </a:moveTo>
                    <a:lnTo>
                      <a:pt x="0" y="0"/>
                    </a:lnTo>
                    <a:lnTo>
                      <a:pt x="25" y="343"/>
                    </a:lnTo>
                    <a:lnTo>
                      <a:pt x="47" y="680"/>
                    </a:lnTo>
                    <a:lnTo>
                      <a:pt x="69" y="1016"/>
                    </a:lnTo>
                    <a:lnTo>
                      <a:pt x="88" y="1353"/>
                    </a:lnTo>
                    <a:lnTo>
                      <a:pt x="105" y="1697"/>
                    </a:lnTo>
                    <a:lnTo>
                      <a:pt x="117" y="2050"/>
                    </a:lnTo>
                    <a:lnTo>
                      <a:pt x="126" y="2416"/>
                    </a:lnTo>
                    <a:lnTo>
                      <a:pt x="129" y="2799"/>
                    </a:lnTo>
                    <a:lnTo>
                      <a:pt x="129" y="2800"/>
                    </a:lnTo>
                    <a:lnTo>
                      <a:pt x="129" y="2800"/>
                    </a:lnTo>
                    <a:lnTo>
                      <a:pt x="129" y="2800"/>
                    </a:lnTo>
                    <a:lnTo>
                      <a:pt x="129" y="2800"/>
                    </a:lnTo>
                    <a:lnTo>
                      <a:pt x="140" y="2799"/>
                    </a:lnTo>
                    <a:lnTo>
                      <a:pt x="138" y="2416"/>
                    </a:lnTo>
                    <a:lnTo>
                      <a:pt x="130" y="2050"/>
                    </a:lnTo>
                    <a:lnTo>
                      <a:pt x="119" y="1697"/>
                    </a:lnTo>
                    <a:lnTo>
                      <a:pt x="103" y="1353"/>
                    </a:lnTo>
                    <a:lnTo>
                      <a:pt x="86" y="1016"/>
                    </a:lnTo>
                    <a:lnTo>
                      <a:pt x="65" y="680"/>
                    </a:lnTo>
                    <a:lnTo>
                      <a:pt x="44" y="343"/>
                    </a:lnTo>
                    <a:lnTo>
                      <a:pt x="22" y="0"/>
                    </a:lnTo>
                    <a:close/>
                  </a:path>
                </a:pathLst>
              </a:custGeom>
              <a:solidFill>
                <a:srgbClr val="FF232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30" name="Freeform 29"/>
              <p:cNvSpPr>
                <a:spLocks/>
              </p:cNvSpPr>
              <p:nvPr/>
            </p:nvSpPr>
            <p:spPr bwMode="auto">
              <a:xfrm>
                <a:off x="2062143" y="2124000"/>
                <a:ext cx="55662" cy="2283874"/>
              </a:xfrm>
              <a:custGeom>
                <a:avLst/>
                <a:gdLst>
                  <a:gd name="T0" fmla="*/ 18 w 71"/>
                  <a:gd name="T1" fmla="*/ 2772 h 2784"/>
                  <a:gd name="T2" fmla="*/ 0 w 71"/>
                  <a:gd name="T3" fmla="*/ 2784 h 2784"/>
                  <a:gd name="T4" fmla="*/ 24 w 71"/>
                  <a:gd name="T5" fmla="*/ 2772 h 2784"/>
                  <a:gd name="T6" fmla="*/ 24 w 71"/>
                  <a:gd name="T7" fmla="*/ 2367 h 2784"/>
                  <a:gd name="T8" fmla="*/ 27 w 71"/>
                  <a:gd name="T9" fmla="*/ 2003 h 2784"/>
                  <a:gd name="T10" fmla="*/ 32 w 71"/>
                  <a:gd name="T11" fmla="*/ 1670 h 2784"/>
                  <a:gd name="T12" fmla="*/ 37 w 71"/>
                  <a:gd name="T13" fmla="*/ 1352 h 2784"/>
                  <a:gd name="T14" fmla="*/ 45 w 71"/>
                  <a:gd name="T15" fmla="*/ 1039 h 2784"/>
                  <a:gd name="T16" fmla="*/ 53 w 71"/>
                  <a:gd name="T17" fmla="*/ 719 h 2784"/>
                  <a:gd name="T18" fmla="*/ 62 w 71"/>
                  <a:gd name="T19" fmla="*/ 376 h 2784"/>
                  <a:gd name="T20" fmla="*/ 71 w 71"/>
                  <a:gd name="T21" fmla="*/ 0 h 2784"/>
                  <a:gd name="T22" fmla="*/ 52 w 71"/>
                  <a:gd name="T23" fmla="*/ 0 h 2784"/>
                  <a:gd name="T24" fmla="*/ 39 w 71"/>
                  <a:gd name="T25" fmla="*/ 719 h 2784"/>
                  <a:gd name="T26" fmla="*/ 28 w 71"/>
                  <a:gd name="T27" fmla="*/ 1352 h 2784"/>
                  <a:gd name="T28" fmla="*/ 19 w 71"/>
                  <a:gd name="T29" fmla="*/ 2003 h 2784"/>
                  <a:gd name="T30" fmla="*/ 18 w 71"/>
                  <a:gd name="T31" fmla="*/ 2772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2784">
                    <a:moveTo>
                      <a:pt x="18" y="2772"/>
                    </a:moveTo>
                    <a:lnTo>
                      <a:pt x="0" y="2784"/>
                    </a:lnTo>
                    <a:lnTo>
                      <a:pt x="24" y="2772"/>
                    </a:lnTo>
                    <a:lnTo>
                      <a:pt x="24" y="2367"/>
                    </a:lnTo>
                    <a:lnTo>
                      <a:pt x="27" y="2003"/>
                    </a:lnTo>
                    <a:lnTo>
                      <a:pt x="32" y="1670"/>
                    </a:lnTo>
                    <a:lnTo>
                      <a:pt x="37" y="1352"/>
                    </a:lnTo>
                    <a:lnTo>
                      <a:pt x="45" y="1039"/>
                    </a:lnTo>
                    <a:lnTo>
                      <a:pt x="53" y="719"/>
                    </a:lnTo>
                    <a:lnTo>
                      <a:pt x="62" y="376"/>
                    </a:lnTo>
                    <a:lnTo>
                      <a:pt x="71" y="0"/>
                    </a:lnTo>
                    <a:lnTo>
                      <a:pt x="52" y="0"/>
                    </a:lnTo>
                    <a:lnTo>
                      <a:pt x="39" y="719"/>
                    </a:lnTo>
                    <a:lnTo>
                      <a:pt x="28" y="1352"/>
                    </a:lnTo>
                    <a:lnTo>
                      <a:pt x="19" y="2003"/>
                    </a:lnTo>
                    <a:lnTo>
                      <a:pt x="18" y="2772"/>
                    </a:lnTo>
                    <a:close/>
                  </a:path>
                </a:pathLst>
              </a:custGeom>
              <a:solidFill>
                <a:srgbClr val="FF9B9B"/>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31" name="Freeform 30"/>
              <p:cNvSpPr>
                <a:spLocks/>
              </p:cNvSpPr>
              <p:nvPr/>
            </p:nvSpPr>
            <p:spPr bwMode="auto">
              <a:xfrm>
                <a:off x="2062143" y="2124000"/>
                <a:ext cx="69578" cy="2283874"/>
              </a:xfrm>
              <a:custGeom>
                <a:avLst/>
                <a:gdLst>
                  <a:gd name="T0" fmla="*/ 24 w 90"/>
                  <a:gd name="T1" fmla="*/ 2772 h 2784"/>
                  <a:gd name="T2" fmla="*/ 0 w 90"/>
                  <a:gd name="T3" fmla="*/ 2784 h 2784"/>
                  <a:gd name="T4" fmla="*/ 0 w 90"/>
                  <a:gd name="T5" fmla="*/ 2784 h 2784"/>
                  <a:gd name="T6" fmla="*/ 0 w 90"/>
                  <a:gd name="T7" fmla="*/ 2784 h 2784"/>
                  <a:gd name="T8" fmla="*/ 31 w 90"/>
                  <a:gd name="T9" fmla="*/ 2772 h 2784"/>
                  <a:gd name="T10" fmla="*/ 31 w 90"/>
                  <a:gd name="T11" fmla="*/ 2367 h 2784"/>
                  <a:gd name="T12" fmla="*/ 34 w 90"/>
                  <a:gd name="T13" fmla="*/ 2003 h 2784"/>
                  <a:gd name="T14" fmla="*/ 39 w 90"/>
                  <a:gd name="T15" fmla="*/ 1670 h 2784"/>
                  <a:gd name="T16" fmla="*/ 47 w 90"/>
                  <a:gd name="T17" fmla="*/ 1352 h 2784"/>
                  <a:gd name="T18" fmla="*/ 56 w 90"/>
                  <a:gd name="T19" fmla="*/ 1039 h 2784"/>
                  <a:gd name="T20" fmla="*/ 67 w 90"/>
                  <a:gd name="T21" fmla="*/ 719 h 2784"/>
                  <a:gd name="T22" fmla="*/ 79 w 90"/>
                  <a:gd name="T23" fmla="*/ 376 h 2784"/>
                  <a:gd name="T24" fmla="*/ 90 w 90"/>
                  <a:gd name="T25" fmla="*/ 0 h 2784"/>
                  <a:gd name="T26" fmla="*/ 71 w 90"/>
                  <a:gd name="T27" fmla="*/ 0 h 2784"/>
                  <a:gd name="T28" fmla="*/ 62 w 90"/>
                  <a:gd name="T29" fmla="*/ 376 h 2784"/>
                  <a:gd name="T30" fmla="*/ 53 w 90"/>
                  <a:gd name="T31" fmla="*/ 719 h 2784"/>
                  <a:gd name="T32" fmla="*/ 45 w 90"/>
                  <a:gd name="T33" fmla="*/ 1039 h 2784"/>
                  <a:gd name="T34" fmla="*/ 37 w 90"/>
                  <a:gd name="T35" fmla="*/ 1352 h 2784"/>
                  <a:gd name="T36" fmla="*/ 32 w 90"/>
                  <a:gd name="T37" fmla="*/ 1670 h 2784"/>
                  <a:gd name="T38" fmla="*/ 27 w 90"/>
                  <a:gd name="T39" fmla="*/ 2003 h 2784"/>
                  <a:gd name="T40" fmla="*/ 24 w 90"/>
                  <a:gd name="T41" fmla="*/ 2367 h 2784"/>
                  <a:gd name="T42" fmla="*/ 24 w 90"/>
                  <a:gd name="T43" fmla="*/ 2772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 h="2784">
                    <a:moveTo>
                      <a:pt x="24" y="2772"/>
                    </a:moveTo>
                    <a:lnTo>
                      <a:pt x="0" y="2784"/>
                    </a:lnTo>
                    <a:lnTo>
                      <a:pt x="0" y="2784"/>
                    </a:lnTo>
                    <a:lnTo>
                      <a:pt x="0" y="2784"/>
                    </a:lnTo>
                    <a:lnTo>
                      <a:pt x="31" y="2772"/>
                    </a:lnTo>
                    <a:lnTo>
                      <a:pt x="31" y="2367"/>
                    </a:lnTo>
                    <a:lnTo>
                      <a:pt x="34" y="2003"/>
                    </a:lnTo>
                    <a:lnTo>
                      <a:pt x="39" y="1670"/>
                    </a:lnTo>
                    <a:lnTo>
                      <a:pt x="47" y="1352"/>
                    </a:lnTo>
                    <a:lnTo>
                      <a:pt x="56" y="1039"/>
                    </a:lnTo>
                    <a:lnTo>
                      <a:pt x="67" y="719"/>
                    </a:lnTo>
                    <a:lnTo>
                      <a:pt x="79" y="376"/>
                    </a:lnTo>
                    <a:lnTo>
                      <a:pt x="90" y="0"/>
                    </a:lnTo>
                    <a:lnTo>
                      <a:pt x="71" y="0"/>
                    </a:lnTo>
                    <a:lnTo>
                      <a:pt x="62" y="376"/>
                    </a:lnTo>
                    <a:lnTo>
                      <a:pt x="53" y="719"/>
                    </a:lnTo>
                    <a:lnTo>
                      <a:pt x="45" y="1039"/>
                    </a:lnTo>
                    <a:lnTo>
                      <a:pt x="37" y="1352"/>
                    </a:lnTo>
                    <a:lnTo>
                      <a:pt x="32" y="1670"/>
                    </a:lnTo>
                    <a:lnTo>
                      <a:pt x="27" y="2003"/>
                    </a:lnTo>
                    <a:lnTo>
                      <a:pt x="24" y="2367"/>
                    </a:lnTo>
                    <a:lnTo>
                      <a:pt x="24" y="2772"/>
                    </a:lnTo>
                    <a:close/>
                  </a:path>
                </a:pathLst>
              </a:custGeom>
              <a:solidFill>
                <a:srgbClr val="FF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32" name="Freeform 31"/>
              <p:cNvSpPr>
                <a:spLocks/>
              </p:cNvSpPr>
              <p:nvPr/>
            </p:nvSpPr>
            <p:spPr bwMode="auto">
              <a:xfrm>
                <a:off x="2062143" y="2124000"/>
                <a:ext cx="83493" cy="2283874"/>
              </a:xfrm>
              <a:custGeom>
                <a:avLst/>
                <a:gdLst>
                  <a:gd name="T0" fmla="*/ 31 w 108"/>
                  <a:gd name="T1" fmla="*/ 2772 h 2784"/>
                  <a:gd name="T2" fmla="*/ 0 w 108"/>
                  <a:gd name="T3" fmla="*/ 2784 h 2784"/>
                  <a:gd name="T4" fmla="*/ 37 w 108"/>
                  <a:gd name="T5" fmla="*/ 2772 h 2784"/>
                  <a:gd name="T6" fmla="*/ 37 w 108"/>
                  <a:gd name="T7" fmla="*/ 2367 h 2784"/>
                  <a:gd name="T8" fmla="*/ 41 w 108"/>
                  <a:gd name="T9" fmla="*/ 2003 h 2784"/>
                  <a:gd name="T10" fmla="*/ 47 w 108"/>
                  <a:gd name="T11" fmla="*/ 1670 h 2784"/>
                  <a:gd name="T12" fmla="*/ 57 w 108"/>
                  <a:gd name="T13" fmla="*/ 1352 h 2784"/>
                  <a:gd name="T14" fmla="*/ 67 w 108"/>
                  <a:gd name="T15" fmla="*/ 1039 h 2784"/>
                  <a:gd name="T16" fmla="*/ 80 w 108"/>
                  <a:gd name="T17" fmla="*/ 719 h 2784"/>
                  <a:gd name="T18" fmla="*/ 94 w 108"/>
                  <a:gd name="T19" fmla="*/ 376 h 2784"/>
                  <a:gd name="T20" fmla="*/ 108 w 108"/>
                  <a:gd name="T21" fmla="*/ 0 h 2784"/>
                  <a:gd name="T22" fmla="*/ 90 w 108"/>
                  <a:gd name="T23" fmla="*/ 0 h 2784"/>
                  <a:gd name="T24" fmla="*/ 79 w 108"/>
                  <a:gd name="T25" fmla="*/ 376 h 2784"/>
                  <a:gd name="T26" fmla="*/ 67 w 108"/>
                  <a:gd name="T27" fmla="*/ 719 h 2784"/>
                  <a:gd name="T28" fmla="*/ 56 w 108"/>
                  <a:gd name="T29" fmla="*/ 1039 h 2784"/>
                  <a:gd name="T30" fmla="*/ 47 w 108"/>
                  <a:gd name="T31" fmla="*/ 1352 h 2784"/>
                  <a:gd name="T32" fmla="*/ 39 w 108"/>
                  <a:gd name="T33" fmla="*/ 1670 h 2784"/>
                  <a:gd name="T34" fmla="*/ 34 w 108"/>
                  <a:gd name="T35" fmla="*/ 2003 h 2784"/>
                  <a:gd name="T36" fmla="*/ 31 w 108"/>
                  <a:gd name="T37" fmla="*/ 2367 h 2784"/>
                  <a:gd name="T38" fmla="*/ 31 w 108"/>
                  <a:gd name="T39" fmla="*/ 2772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8" h="2784">
                    <a:moveTo>
                      <a:pt x="31" y="2772"/>
                    </a:moveTo>
                    <a:lnTo>
                      <a:pt x="0" y="2784"/>
                    </a:lnTo>
                    <a:lnTo>
                      <a:pt x="37" y="2772"/>
                    </a:lnTo>
                    <a:lnTo>
                      <a:pt x="37" y="2367"/>
                    </a:lnTo>
                    <a:lnTo>
                      <a:pt x="41" y="2003"/>
                    </a:lnTo>
                    <a:lnTo>
                      <a:pt x="47" y="1670"/>
                    </a:lnTo>
                    <a:lnTo>
                      <a:pt x="57" y="1352"/>
                    </a:lnTo>
                    <a:lnTo>
                      <a:pt x="67" y="1039"/>
                    </a:lnTo>
                    <a:lnTo>
                      <a:pt x="80" y="719"/>
                    </a:lnTo>
                    <a:lnTo>
                      <a:pt x="94" y="376"/>
                    </a:lnTo>
                    <a:lnTo>
                      <a:pt x="108" y="0"/>
                    </a:lnTo>
                    <a:lnTo>
                      <a:pt x="90" y="0"/>
                    </a:lnTo>
                    <a:lnTo>
                      <a:pt x="79" y="376"/>
                    </a:lnTo>
                    <a:lnTo>
                      <a:pt x="67" y="719"/>
                    </a:lnTo>
                    <a:lnTo>
                      <a:pt x="56" y="1039"/>
                    </a:lnTo>
                    <a:lnTo>
                      <a:pt x="47" y="1352"/>
                    </a:lnTo>
                    <a:lnTo>
                      <a:pt x="39" y="1670"/>
                    </a:lnTo>
                    <a:lnTo>
                      <a:pt x="34" y="2003"/>
                    </a:lnTo>
                    <a:lnTo>
                      <a:pt x="31" y="2367"/>
                    </a:lnTo>
                    <a:lnTo>
                      <a:pt x="31" y="2772"/>
                    </a:lnTo>
                    <a:close/>
                  </a:path>
                </a:pathLst>
              </a:custGeom>
              <a:solidFill>
                <a:srgbClr val="FF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33" name="Freeform 32"/>
              <p:cNvSpPr>
                <a:spLocks/>
              </p:cNvSpPr>
              <p:nvPr/>
            </p:nvSpPr>
            <p:spPr bwMode="auto">
              <a:xfrm>
                <a:off x="2062143" y="2124000"/>
                <a:ext cx="112870" cy="2283874"/>
              </a:xfrm>
              <a:custGeom>
                <a:avLst/>
                <a:gdLst>
                  <a:gd name="T0" fmla="*/ 43 w 146"/>
                  <a:gd name="T1" fmla="*/ 2772 h 2784"/>
                  <a:gd name="T2" fmla="*/ 0 w 146"/>
                  <a:gd name="T3" fmla="*/ 2784 h 2784"/>
                  <a:gd name="T4" fmla="*/ 50 w 146"/>
                  <a:gd name="T5" fmla="*/ 2772 h 2784"/>
                  <a:gd name="T6" fmla="*/ 50 w 146"/>
                  <a:gd name="T7" fmla="*/ 2367 h 2784"/>
                  <a:gd name="T8" fmla="*/ 55 w 146"/>
                  <a:gd name="T9" fmla="*/ 2003 h 2784"/>
                  <a:gd name="T10" fmla="*/ 64 w 146"/>
                  <a:gd name="T11" fmla="*/ 1670 h 2784"/>
                  <a:gd name="T12" fmla="*/ 76 w 146"/>
                  <a:gd name="T13" fmla="*/ 1352 h 2784"/>
                  <a:gd name="T14" fmla="*/ 92 w 146"/>
                  <a:gd name="T15" fmla="*/ 1039 h 2784"/>
                  <a:gd name="T16" fmla="*/ 108 w 146"/>
                  <a:gd name="T17" fmla="*/ 719 h 2784"/>
                  <a:gd name="T18" fmla="*/ 127 w 146"/>
                  <a:gd name="T19" fmla="*/ 376 h 2784"/>
                  <a:gd name="T20" fmla="*/ 146 w 146"/>
                  <a:gd name="T21" fmla="*/ 0 h 2784"/>
                  <a:gd name="T22" fmla="*/ 127 w 146"/>
                  <a:gd name="T23" fmla="*/ 0 h 2784"/>
                  <a:gd name="T24" fmla="*/ 111 w 146"/>
                  <a:gd name="T25" fmla="*/ 376 h 2784"/>
                  <a:gd name="T26" fmla="*/ 94 w 146"/>
                  <a:gd name="T27" fmla="*/ 719 h 2784"/>
                  <a:gd name="T28" fmla="*/ 79 w 146"/>
                  <a:gd name="T29" fmla="*/ 1039 h 2784"/>
                  <a:gd name="T30" fmla="*/ 66 w 146"/>
                  <a:gd name="T31" fmla="*/ 1352 h 2784"/>
                  <a:gd name="T32" fmla="*/ 56 w 146"/>
                  <a:gd name="T33" fmla="*/ 1670 h 2784"/>
                  <a:gd name="T34" fmla="*/ 48 w 146"/>
                  <a:gd name="T35" fmla="*/ 2003 h 2784"/>
                  <a:gd name="T36" fmla="*/ 43 w 146"/>
                  <a:gd name="T37" fmla="*/ 2367 h 2784"/>
                  <a:gd name="T38" fmla="*/ 43 w 146"/>
                  <a:gd name="T39" fmla="*/ 2772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6" h="2784">
                    <a:moveTo>
                      <a:pt x="43" y="2772"/>
                    </a:moveTo>
                    <a:lnTo>
                      <a:pt x="0" y="2784"/>
                    </a:lnTo>
                    <a:lnTo>
                      <a:pt x="50" y="2772"/>
                    </a:lnTo>
                    <a:lnTo>
                      <a:pt x="50" y="2367"/>
                    </a:lnTo>
                    <a:lnTo>
                      <a:pt x="55" y="2003"/>
                    </a:lnTo>
                    <a:lnTo>
                      <a:pt x="64" y="1670"/>
                    </a:lnTo>
                    <a:lnTo>
                      <a:pt x="76" y="1352"/>
                    </a:lnTo>
                    <a:lnTo>
                      <a:pt x="92" y="1039"/>
                    </a:lnTo>
                    <a:lnTo>
                      <a:pt x="108" y="719"/>
                    </a:lnTo>
                    <a:lnTo>
                      <a:pt x="127" y="376"/>
                    </a:lnTo>
                    <a:lnTo>
                      <a:pt x="146" y="0"/>
                    </a:lnTo>
                    <a:lnTo>
                      <a:pt x="127" y="0"/>
                    </a:lnTo>
                    <a:lnTo>
                      <a:pt x="111" y="376"/>
                    </a:lnTo>
                    <a:lnTo>
                      <a:pt x="94" y="719"/>
                    </a:lnTo>
                    <a:lnTo>
                      <a:pt x="79" y="1039"/>
                    </a:lnTo>
                    <a:lnTo>
                      <a:pt x="66" y="1352"/>
                    </a:lnTo>
                    <a:lnTo>
                      <a:pt x="56" y="1670"/>
                    </a:lnTo>
                    <a:lnTo>
                      <a:pt x="48" y="2003"/>
                    </a:lnTo>
                    <a:lnTo>
                      <a:pt x="43" y="2367"/>
                    </a:lnTo>
                    <a:lnTo>
                      <a:pt x="43" y="2772"/>
                    </a:lnTo>
                    <a:close/>
                  </a:path>
                </a:pathLst>
              </a:custGeom>
              <a:solidFill>
                <a:srgbClr val="FF565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34" name="Freeform 33"/>
              <p:cNvSpPr>
                <a:spLocks/>
              </p:cNvSpPr>
              <p:nvPr/>
            </p:nvSpPr>
            <p:spPr bwMode="auto">
              <a:xfrm>
                <a:off x="2062143" y="2124000"/>
                <a:ext cx="126786" cy="2283874"/>
              </a:xfrm>
              <a:custGeom>
                <a:avLst/>
                <a:gdLst>
                  <a:gd name="T0" fmla="*/ 50 w 164"/>
                  <a:gd name="T1" fmla="*/ 2772 h 2784"/>
                  <a:gd name="T2" fmla="*/ 0 w 164"/>
                  <a:gd name="T3" fmla="*/ 2784 h 2784"/>
                  <a:gd name="T4" fmla="*/ 0 w 164"/>
                  <a:gd name="T5" fmla="*/ 2784 h 2784"/>
                  <a:gd name="T6" fmla="*/ 0 w 164"/>
                  <a:gd name="T7" fmla="*/ 2784 h 2784"/>
                  <a:gd name="T8" fmla="*/ 56 w 164"/>
                  <a:gd name="T9" fmla="*/ 2772 h 2784"/>
                  <a:gd name="T10" fmla="*/ 56 w 164"/>
                  <a:gd name="T11" fmla="*/ 2367 h 2784"/>
                  <a:gd name="T12" fmla="*/ 62 w 164"/>
                  <a:gd name="T13" fmla="*/ 2003 h 2784"/>
                  <a:gd name="T14" fmla="*/ 73 w 164"/>
                  <a:gd name="T15" fmla="*/ 1670 h 2784"/>
                  <a:gd name="T16" fmla="*/ 85 w 164"/>
                  <a:gd name="T17" fmla="*/ 1352 h 2784"/>
                  <a:gd name="T18" fmla="*/ 103 w 164"/>
                  <a:gd name="T19" fmla="*/ 1039 h 2784"/>
                  <a:gd name="T20" fmla="*/ 122 w 164"/>
                  <a:gd name="T21" fmla="*/ 719 h 2784"/>
                  <a:gd name="T22" fmla="*/ 142 w 164"/>
                  <a:gd name="T23" fmla="*/ 376 h 2784"/>
                  <a:gd name="T24" fmla="*/ 164 w 164"/>
                  <a:gd name="T25" fmla="*/ 0 h 2784"/>
                  <a:gd name="T26" fmla="*/ 146 w 164"/>
                  <a:gd name="T27" fmla="*/ 0 h 2784"/>
                  <a:gd name="T28" fmla="*/ 127 w 164"/>
                  <a:gd name="T29" fmla="*/ 376 h 2784"/>
                  <a:gd name="T30" fmla="*/ 108 w 164"/>
                  <a:gd name="T31" fmla="*/ 719 h 2784"/>
                  <a:gd name="T32" fmla="*/ 92 w 164"/>
                  <a:gd name="T33" fmla="*/ 1039 h 2784"/>
                  <a:gd name="T34" fmla="*/ 76 w 164"/>
                  <a:gd name="T35" fmla="*/ 1352 h 2784"/>
                  <a:gd name="T36" fmla="*/ 64 w 164"/>
                  <a:gd name="T37" fmla="*/ 1670 h 2784"/>
                  <a:gd name="T38" fmla="*/ 55 w 164"/>
                  <a:gd name="T39" fmla="*/ 2003 h 2784"/>
                  <a:gd name="T40" fmla="*/ 50 w 164"/>
                  <a:gd name="T41" fmla="*/ 2367 h 2784"/>
                  <a:gd name="T42" fmla="*/ 50 w 164"/>
                  <a:gd name="T43" fmla="*/ 2772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 h="2784">
                    <a:moveTo>
                      <a:pt x="50" y="2772"/>
                    </a:moveTo>
                    <a:lnTo>
                      <a:pt x="0" y="2784"/>
                    </a:lnTo>
                    <a:lnTo>
                      <a:pt x="0" y="2784"/>
                    </a:lnTo>
                    <a:lnTo>
                      <a:pt x="0" y="2784"/>
                    </a:lnTo>
                    <a:lnTo>
                      <a:pt x="56" y="2772"/>
                    </a:lnTo>
                    <a:lnTo>
                      <a:pt x="56" y="2367"/>
                    </a:lnTo>
                    <a:lnTo>
                      <a:pt x="62" y="2003"/>
                    </a:lnTo>
                    <a:lnTo>
                      <a:pt x="73" y="1670"/>
                    </a:lnTo>
                    <a:lnTo>
                      <a:pt x="85" y="1352"/>
                    </a:lnTo>
                    <a:lnTo>
                      <a:pt x="103" y="1039"/>
                    </a:lnTo>
                    <a:lnTo>
                      <a:pt x="122" y="719"/>
                    </a:lnTo>
                    <a:lnTo>
                      <a:pt x="142" y="376"/>
                    </a:lnTo>
                    <a:lnTo>
                      <a:pt x="164" y="0"/>
                    </a:lnTo>
                    <a:lnTo>
                      <a:pt x="146" y="0"/>
                    </a:lnTo>
                    <a:lnTo>
                      <a:pt x="127" y="376"/>
                    </a:lnTo>
                    <a:lnTo>
                      <a:pt x="108" y="719"/>
                    </a:lnTo>
                    <a:lnTo>
                      <a:pt x="92" y="1039"/>
                    </a:lnTo>
                    <a:lnTo>
                      <a:pt x="76" y="1352"/>
                    </a:lnTo>
                    <a:lnTo>
                      <a:pt x="64" y="1670"/>
                    </a:lnTo>
                    <a:lnTo>
                      <a:pt x="55" y="2003"/>
                    </a:lnTo>
                    <a:lnTo>
                      <a:pt x="50" y="2367"/>
                    </a:lnTo>
                    <a:lnTo>
                      <a:pt x="50" y="2772"/>
                    </a:lnTo>
                    <a:close/>
                  </a:path>
                </a:pathLst>
              </a:custGeom>
              <a:solidFill>
                <a:srgbClr val="FF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35" name="Freeform 34"/>
              <p:cNvSpPr>
                <a:spLocks/>
              </p:cNvSpPr>
              <p:nvPr/>
            </p:nvSpPr>
            <p:spPr bwMode="auto">
              <a:xfrm>
                <a:off x="2062143" y="2124000"/>
                <a:ext cx="142248" cy="2283874"/>
              </a:xfrm>
              <a:custGeom>
                <a:avLst/>
                <a:gdLst>
                  <a:gd name="T0" fmla="*/ 56 w 183"/>
                  <a:gd name="T1" fmla="*/ 2772 h 2784"/>
                  <a:gd name="T2" fmla="*/ 0 w 183"/>
                  <a:gd name="T3" fmla="*/ 2784 h 2784"/>
                  <a:gd name="T4" fmla="*/ 61 w 183"/>
                  <a:gd name="T5" fmla="*/ 2772 h 2784"/>
                  <a:gd name="T6" fmla="*/ 62 w 183"/>
                  <a:gd name="T7" fmla="*/ 2367 h 2784"/>
                  <a:gd name="T8" fmla="*/ 69 w 183"/>
                  <a:gd name="T9" fmla="*/ 2003 h 2784"/>
                  <a:gd name="T10" fmla="*/ 80 w 183"/>
                  <a:gd name="T11" fmla="*/ 1670 h 2784"/>
                  <a:gd name="T12" fmla="*/ 95 w 183"/>
                  <a:gd name="T13" fmla="*/ 1352 h 2784"/>
                  <a:gd name="T14" fmla="*/ 114 w 183"/>
                  <a:gd name="T15" fmla="*/ 1039 h 2784"/>
                  <a:gd name="T16" fmla="*/ 136 w 183"/>
                  <a:gd name="T17" fmla="*/ 719 h 2784"/>
                  <a:gd name="T18" fmla="*/ 159 w 183"/>
                  <a:gd name="T19" fmla="*/ 376 h 2784"/>
                  <a:gd name="T20" fmla="*/ 183 w 183"/>
                  <a:gd name="T21" fmla="*/ 0 h 2784"/>
                  <a:gd name="T22" fmla="*/ 164 w 183"/>
                  <a:gd name="T23" fmla="*/ 0 h 2784"/>
                  <a:gd name="T24" fmla="*/ 142 w 183"/>
                  <a:gd name="T25" fmla="*/ 376 h 2784"/>
                  <a:gd name="T26" fmla="*/ 122 w 183"/>
                  <a:gd name="T27" fmla="*/ 719 h 2784"/>
                  <a:gd name="T28" fmla="*/ 103 w 183"/>
                  <a:gd name="T29" fmla="*/ 1039 h 2784"/>
                  <a:gd name="T30" fmla="*/ 85 w 183"/>
                  <a:gd name="T31" fmla="*/ 1352 h 2784"/>
                  <a:gd name="T32" fmla="*/ 73 w 183"/>
                  <a:gd name="T33" fmla="*/ 1670 h 2784"/>
                  <a:gd name="T34" fmla="*/ 62 w 183"/>
                  <a:gd name="T35" fmla="*/ 2003 h 2784"/>
                  <a:gd name="T36" fmla="*/ 56 w 183"/>
                  <a:gd name="T37" fmla="*/ 2367 h 2784"/>
                  <a:gd name="T38" fmla="*/ 56 w 183"/>
                  <a:gd name="T39" fmla="*/ 2772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2784">
                    <a:moveTo>
                      <a:pt x="56" y="2772"/>
                    </a:moveTo>
                    <a:lnTo>
                      <a:pt x="0" y="2784"/>
                    </a:lnTo>
                    <a:lnTo>
                      <a:pt x="61" y="2772"/>
                    </a:lnTo>
                    <a:lnTo>
                      <a:pt x="62" y="2367"/>
                    </a:lnTo>
                    <a:lnTo>
                      <a:pt x="69" y="2003"/>
                    </a:lnTo>
                    <a:lnTo>
                      <a:pt x="80" y="1670"/>
                    </a:lnTo>
                    <a:lnTo>
                      <a:pt x="95" y="1352"/>
                    </a:lnTo>
                    <a:lnTo>
                      <a:pt x="114" y="1039"/>
                    </a:lnTo>
                    <a:lnTo>
                      <a:pt x="136" y="719"/>
                    </a:lnTo>
                    <a:lnTo>
                      <a:pt x="159" y="376"/>
                    </a:lnTo>
                    <a:lnTo>
                      <a:pt x="183" y="0"/>
                    </a:lnTo>
                    <a:lnTo>
                      <a:pt x="164" y="0"/>
                    </a:lnTo>
                    <a:lnTo>
                      <a:pt x="142" y="376"/>
                    </a:lnTo>
                    <a:lnTo>
                      <a:pt x="122" y="719"/>
                    </a:lnTo>
                    <a:lnTo>
                      <a:pt x="103" y="1039"/>
                    </a:lnTo>
                    <a:lnTo>
                      <a:pt x="85" y="1352"/>
                    </a:lnTo>
                    <a:lnTo>
                      <a:pt x="73" y="1670"/>
                    </a:lnTo>
                    <a:lnTo>
                      <a:pt x="62" y="2003"/>
                    </a:lnTo>
                    <a:lnTo>
                      <a:pt x="56" y="2367"/>
                    </a:lnTo>
                    <a:lnTo>
                      <a:pt x="56" y="2772"/>
                    </a:lnTo>
                    <a:close/>
                  </a:path>
                </a:pathLst>
              </a:custGeom>
              <a:solidFill>
                <a:srgbClr val="FF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36" name="Freeform 35"/>
              <p:cNvSpPr>
                <a:spLocks/>
              </p:cNvSpPr>
              <p:nvPr/>
            </p:nvSpPr>
            <p:spPr bwMode="auto">
              <a:xfrm>
                <a:off x="2062143" y="2124000"/>
                <a:ext cx="170079" cy="2283874"/>
              </a:xfrm>
              <a:custGeom>
                <a:avLst/>
                <a:gdLst>
                  <a:gd name="T0" fmla="*/ 67 w 220"/>
                  <a:gd name="T1" fmla="*/ 2772 h 2784"/>
                  <a:gd name="T2" fmla="*/ 0 w 220"/>
                  <a:gd name="T3" fmla="*/ 2784 h 2784"/>
                  <a:gd name="T4" fmla="*/ 74 w 220"/>
                  <a:gd name="T5" fmla="*/ 2772 h 2784"/>
                  <a:gd name="T6" fmla="*/ 75 w 220"/>
                  <a:gd name="T7" fmla="*/ 2367 h 2784"/>
                  <a:gd name="T8" fmla="*/ 83 w 220"/>
                  <a:gd name="T9" fmla="*/ 2003 h 2784"/>
                  <a:gd name="T10" fmla="*/ 97 w 220"/>
                  <a:gd name="T11" fmla="*/ 1670 h 2784"/>
                  <a:gd name="T12" fmla="*/ 114 w 220"/>
                  <a:gd name="T13" fmla="*/ 1352 h 2784"/>
                  <a:gd name="T14" fmla="*/ 137 w 220"/>
                  <a:gd name="T15" fmla="*/ 1039 h 2784"/>
                  <a:gd name="T16" fmla="*/ 163 w 220"/>
                  <a:gd name="T17" fmla="*/ 719 h 2784"/>
                  <a:gd name="T18" fmla="*/ 191 w 220"/>
                  <a:gd name="T19" fmla="*/ 376 h 2784"/>
                  <a:gd name="T20" fmla="*/ 220 w 220"/>
                  <a:gd name="T21" fmla="*/ 0 h 2784"/>
                  <a:gd name="T22" fmla="*/ 201 w 220"/>
                  <a:gd name="T23" fmla="*/ 0 h 2784"/>
                  <a:gd name="T24" fmla="*/ 174 w 220"/>
                  <a:gd name="T25" fmla="*/ 376 h 2784"/>
                  <a:gd name="T26" fmla="*/ 149 w 220"/>
                  <a:gd name="T27" fmla="*/ 719 h 2784"/>
                  <a:gd name="T28" fmla="*/ 126 w 220"/>
                  <a:gd name="T29" fmla="*/ 1039 h 2784"/>
                  <a:gd name="T30" fmla="*/ 106 w 220"/>
                  <a:gd name="T31" fmla="*/ 1352 h 2784"/>
                  <a:gd name="T32" fmla="*/ 88 w 220"/>
                  <a:gd name="T33" fmla="*/ 1670 h 2784"/>
                  <a:gd name="T34" fmla="*/ 75 w 220"/>
                  <a:gd name="T35" fmla="*/ 2003 h 2784"/>
                  <a:gd name="T36" fmla="*/ 69 w 220"/>
                  <a:gd name="T37" fmla="*/ 2367 h 2784"/>
                  <a:gd name="T38" fmla="*/ 67 w 220"/>
                  <a:gd name="T39" fmla="*/ 2772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0" h="2784">
                    <a:moveTo>
                      <a:pt x="67" y="2772"/>
                    </a:moveTo>
                    <a:lnTo>
                      <a:pt x="0" y="2784"/>
                    </a:lnTo>
                    <a:lnTo>
                      <a:pt x="74" y="2772"/>
                    </a:lnTo>
                    <a:lnTo>
                      <a:pt x="75" y="2367"/>
                    </a:lnTo>
                    <a:lnTo>
                      <a:pt x="83" y="2003"/>
                    </a:lnTo>
                    <a:lnTo>
                      <a:pt x="97" y="1670"/>
                    </a:lnTo>
                    <a:lnTo>
                      <a:pt x="114" y="1352"/>
                    </a:lnTo>
                    <a:lnTo>
                      <a:pt x="137" y="1039"/>
                    </a:lnTo>
                    <a:lnTo>
                      <a:pt x="163" y="719"/>
                    </a:lnTo>
                    <a:lnTo>
                      <a:pt x="191" y="376"/>
                    </a:lnTo>
                    <a:lnTo>
                      <a:pt x="220" y="0"/>
                    </a:lnTo>
                    <a:lnTo>
                      <a:pt x="201" y="0"/>
                    </a:lnTo>
                    <a:lnTo>
                      <a:pt x="174" y="376"/>
                    </a:lnTo>
                    <a:lnTo>
                      <a:pt x="149" y="719"/>
                    </a:lnTo>
                    <a:lnTo>
                      <a:pt x="126" y="1039"/>
                    </a:lnTo>
                    <a:lnTo>
                      <a:pt x="106" y="1352"/>
                    </a:lnTo>
                    <a:lnTo>
                      <a:pt x="88" y="1670"/>
                    </a:lnTo>
                    <a:lnTo>
                      <a:pt x="75" y="2003"/>
                    </a:lnTo>
                    <a:lnTo>
                      <a:pt x="69" y="2367"/>
                    </a:lnTo>
                    <a:lnTo>
                      <a:pt x="67" y="2772"/>
                    </a:lnTo>
                    <a:close/>
                  </a:path>
                </a:pathLst>
              </a:custGeom>
              <a:solidFill>
                <a:srgbClr val="FF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37" name="Freeform 36"/>
              <p:cNvSpPr>
                <a:spLocks/>
              </p:cNvSpPr>
              <p:nvPr/>
            </p:nvSpPr>
            <p:spPr bwMode="auto">
              <a:xfrm>
                <a:off x="1853410" y="2124000"/>
                <a:ext cx="117509" cy="2297000"/>
              </a:xfrm>
              <a:custGeom>
                <a:avLst/>
                <a:gdLst>
                  <a:gd name="T0" fmla="*/ 0 w 151"/>
                  <a:gd name="T1" fmla="*/ 0 h 2800"/>
                  <a:gd name="T2" fmla="*/ 26 w 151"/>
                  <a:gd name="T3" fmla="*/ 343 h 2800"/>
                  <a:gd name="T4" fmla="*/ 52 w 151"/>
                  <a:gd name="T5" fmla="*/ 680 h 2800"/>
                  <a:gd name="T6" fmla="*/ 75 w 151"/>
                  <a:gd name="T7" fmla="*/ 1016 h 2800"/>
                  <a:gd name="T8" fmla="*/ 96 w 151"/>
                  <a:gd name="T9" fmla="*/ 1355 h 2800"/>
                  <a:gd name="T10" fmla="*/ 114 w 151"/>
                  <a:gd name="T11" fmla="*/ 1699 h 2800"/>
                  <a:gd name="T12" fmla="*/ 128 w 151"/>
                  <a:gd name="T13" fmla="*/ 2052 h 2800"/>
                  <a:gd name="T14" fmla="*/ 137 w 151"/>
                  <a:gd name="T15" fmla="*/ 2418 h 2800"/>
                  <a:gd name="T16" fmla="*/ 139 w 151"/>
                  <a:gd name="T17" fmla="*/ 2800 h 2800"/>
                  <a:gd name="T18" fmla="*/ 151 w 151"/>
                  <a:gd name="T19" fmla="*/ 2799 h 2800"/>
                  <a:gd name="T20" fmla="*/ 148 w 151"/>
                  <a:gd name="T21" fmla="*/ 2416 h 2800"/>
                  <a:gd name="T22" fmla="*/ 139 w 151"/>
                  <a:gd name="T23" fmla="*/ 2050 h 2800"/>
                  <a:gd name="T24" fmla="*/ 127 w 151"/>
                  <a:gd name="T25" fmla="*/ 1697 h 2800"/>
                  <a:gd name="T26" fmla="*/ 110 w 151"/>
                  <a:gd name="T27" fmla="*/ 1353 h 2800"/>
                  <a:gd name="T28" fmla="*/ 91 w 151"/>
                  <a:gd name="T29" fmla="*/ 1016 h 2800"/>
                  <a:gd name="T30" fmla="*/ 69 w 151"/>
                  <a:gd name="T31" fmla="*/ 680 h 2800"/>
                  <a:gd name="T32" fmla="*/ 47 w 151"/>
                  <a:gd name="T33" fmla="*/ 343 h 2800"/>
                  <a:gd name="T34" fmla="*/ 22 w 151"/>
                  <a:gd name="T35" fmla="*/ 0 h 2800"/>
                  <a:gd name="T36" fmla="*/ 0 w 151"/>
                  <a:gd name="T37"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1" h="2800">
                    <a:moveTo>
                      <a:pt x="0" y="0"/>
                    </a:moveTo>
                    <a:lnTo>
                      <a:pt x="26" y="343"/>
                    </a:lnTo>
                    <a:lnTo>
                      <a:pt x="52" y="680"/>
                    </a:lnTo>
                    <a:lnTo>
                      <a:pt x="75" y="1016"/>
                    </a:lnTo>
                    <a:lnTo>
                      <a:pt x="96" y="1355"/>
                    </a:lnTo>
                    <a:lnTo>
                      <a:pt x="114" y="1699"/>
                    </a:lnTo>
                    <a:lnTo>
                      <a:pt x="128" y="2052"/>
                    </a:lnTo>
                    <a:lnTo>
                      <a:pt x="137" y="2418"/>
                    </a:lnTo>
                    <a:lnTo>
                      <a:pt x="139" y="2800"/>
                    </a:lnTo>
                    <a:lnTo>
                      <a:pt x="151" y="2799"/>
                    </a:lnTo>
                    <a:lnTo>
                      <a:pt x="148" y="2416"/>
                    </a:lnTo>
                    <a:lnTo>
                      <a:pt x="139" y="2050"/>
                    </a:lnTo>
                    <a:lnTo>
                      <a:pt x="127" y="1697"/>
                    </a:lnTo>
                    <a:lnTo>
                      <a:pt x="110" y="1353"/>
                    </a:lnTo>
                    <a:lnTo>
                      <a:pt x="91" y="1016"/>
                    </a:lnTo>
                    <a:lnTo>
                      <a:pt x="69" y="680"/>
                    </a:lnTo>
                    <a:lnTo>
                      <a:pt x="47" y="343"/>
                    </a:lnTo>
                    <a:lnTo>
                      <a:pt x="22" y="0"/>
                    </a:lnTo>
                    <a:lnTo>
                      <a:pt x="0" y="0"/>
                    </a:lnTo>
                    <a:close/>
                  </a:path>
                </a:pathLst>
              </a:custGeom>
              <a:solidFill>
                <a:srgbClr val="FF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38" name="Freeform 37"/>
              <p:cNvSpPr>
                <a:spLocks/>
              </p:cNvSpPr>
              <p:nvPr/>
            </p:nvSpPr>
            <p:spPr bwMode="auto">
              <a:xfrm>
                <a:off x="2028127" y="2124000"/>
                <a:ext cx="60301" cy="2297000"/>
              </a:xfrm>
              <a:custGeom>
                <a:avLst/>
                <a:gdLst>
                  <a:gd name="T0" fmla="*/ 54 w 77"/>
                  <a:gd name="T1" fmla="*/ 2772 h 2800"/>
                  <a:gd name="T2" fmla="*/ 56 w 77"/>
                  <a:gd name="T3" fmla="*/ 2003 h 2800"/>
                  <a:gd name="T4" fmla="*/ 61 w 77"/>
                  <a:gd name="T5" fmla="*/ 1352 h 2800"/>
                  <a:gd name="T6" fmla="*/ 68 w 77"/>
                  <a:gd name="T7" fmla="*/ 719 h 2800"/>
                  <a:gd name="T8" fmla="*/ 77 w 77"/>
                  <a:gd name="T9" fmla="*/ 0 h 2800"/>
                  <a:gd name="T10" fmla="*/ 0 w 77"/>
                  <a:gd name="T11" fmla="*/ 0 h 2800"/>
                  <a:gd name="T12" fmla="*/ 9 w 77"/>
                  <a:gd name="T13" fmla="*/ 680 h 2800"/>
                  <a:gd name="T14" fmla="*/ 15 w 77"/>
                  <a:gd name="T15" fmla="*/ 1355 h 2800"/>
                  <a:gd name="T16" fmla="*/ 20 w 77"/>
                  <a:gd name="T17" fmla="*/ 2052 h 2800"/>
                  <a:gd name="T18" fmla="*/ 23 w 77"/>
                  <a:gd name="T19" fmla="*/ 2800 h 2800"/>
                  <a:gd name="T20" fmla="*/ 54 w 77"/>
                  <a:gd name="T21" fmla="*/ 2772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2800">
                    <a:moveTo>
                      <a:pt x="54" y="2772"/>
                    </a:moveTo>
                    <a:lnTo>
                      <a:pt x="56" y="2003"/>
                    </a:lnTo>
                    <a:lnTo>
                      <a:pt x="61" y="1352"/>
                    </a:lnTo>
                    <a:lnTo>
                      <a:pt x="68" y="719"/>
                    </a:lnTo>
                    <a:lnTo>
                      <a:pt x="77" y="0"/>
                    </a:lnTo>
                    <a:lnTo>
                      <a:pt x="0" y="0"/>
                    </a:lnTo>
                    <a:lnTo>
                      <a:pt x="9" y="680"/>
                    </a:lnTo>
                    <a:lnTo>
                      <a:pt x="15" y="1355"/>
                    </a:lnTo>
                    <a:lnTo>
                      <a:pt x="20" y="2052"/>
                    </a:lnTo>
                    <a:lnTo>
                      <a:pt x="23" y="2800"/>
                    </a:lnTo>
                    <a:lnTo>
                      <a:pt x="54" y="2772"/>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grpSp>
        <p:sp>
          <p:nvSpPr>
            <p:cNvPr id="10" name="Textfeld 30"/>
            <p:cNvSpPr txBox="1"/>
            <p:nvPr/>
          </p:nvSpPr>
          <p:spPr>
            <a:xfrm>
              <a:off x="635909" y="2351909"/>
              <a:ext cx="269626" cy="276999"/>
            </a:xfrm>
            <a:prstGeom prst="rect">
              <a:avLst/>
            </a:prstGeom>
            <a:noFill/>
          </p:spPr>
          <p:txBody>
            <a:bodyPr wrap="none" rtlCol="0">
              <a:spAutoFit/>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r>
                <a:rPr lang="de-DE" sz="1200" dirty="0">
                  <a:latin typeface="+mn-lt"/>
                </a:rPr>
                <a:t>1</a:t>
              </a:r>
            </a:p>
          </p:txBody>
        </p:sp>
        <p:sp>
          <p:nvSpPr>
            <p:cNvPr id="11" name="Rechteck 31"/>
            <p:cNvSpPr/>
            <p:nvPr/>
          </p:nvSpPr>
          <p:spPr>
            <a:xfrm>
              <a:off x="1872803" y="2281161"/>
              <a:ext cx="269626" cy="276999"/>
            </a:xfrm>
            <a:prstGeom prst="rect">
              <a:avLst/>
            </a:prstGeom>
          </p:spPr>
          <p:txBody>
            <a:bodyPr wrap="none">
              <a:spAutoFit/>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r>
                <a:rPr lang="de-DE" sz="1200" dirty="0"/>
                <a:t>2</a:t>
              </a:r>
              <a:endParaRPr lang="de-DE" sz="1200" dirty="0">
                <a:latin typeface="+mn-lt"/>
              </a:endParaRPr>
            </a:p>
          </p:txBody>
        </p:sp>
        <p:sp>
          <p:nvSpPr>
            <p:cNvPr id="12" name="Freeform 11"/>
            <p:cNvSpPr>
              <a:spLocks/>
            </p:cNvSpPr>
            <p:nvPr/>
          </p:nvSpPr>
          <p:spPr bwMode="auto">
            <a:xfrm>
              <a:off x="1342043" y="3220898"/>
              <a:ext cx="521059" cy="191964"/>
            </a:xfrm>
            <a:custGeom>
              <a:avLst/>
              <a:gdLst>
                <a:gd name="T0" fmla="*/ 47 w 337"/>
                <a:gd name="T1" fmla="*/ 106 h 117"/>
                <a:gd name="T2" fmla="*/ 62 w 337"/>
                <a:gd name="T3" fmla="*/ 113 h 117"/>
                <a:gd name="T4" fmla="*/ 80 w 337"/>
                <a:gd name="T5" fmla="*/ 117 h 117"/>
                <a:gd name="T6" fmla="*/ 106 w 337"/>
                <a:gd name="T7" fmla="*/ 116 h 117"/>
                <a:gd name="T8" fmla="*/ 143 w 337"/>
                <a:gd name="T9" fmla="*/ 111 h 117"/>
                <a:gd name="T10" fmla="*/ 173 w 337"/>
                <a:gd name="T11" fmla="*/ 103 h 117"/>
                <a:gd name="T12" fmla="*/ 196 w 337"/>
                <a:gd name="T13" fmla="*/ 94 h 117"/>
                <a:gd name="T14" fmla="*/ 216 w 337"/>
                <a:gd name="T15" fmla="*/ 91 h 117"/>
                <a:gd name="T16" fmla="*/ 235 w 337"/>
                <a:gd name="T17" fmla="*/ 92 h 117"/>
                <a:gd name="T18" fmla="*/ 255 w 337"/>
                <a:gd name="T19" fmla="*/ 82 h 117"/>
                <a:gd name="T20" fmla="*/ 272 w 337"/>
                <a:gd name="T21" fmla="*/ 66 h 117"/>
                <a:gd name="T22" fmla="*/ 288 w 337"/>
                <a:gd name="T23" fmla="*/ 49 h 117"/>
                <a:gd name="T24" fmla="*/ 299 w 337"/>
                <a:gd name="T25" fmla="*/ 37 h 117"/>
                <a:gd name="T26" fmla="*/ 308 w 337"/>
                <a:gd name="T27" fmla="*/ 28 h 117"/>
                <a:gd name="T28" fmla="*/ 316 w 337"/>
                <a:gd name="T29" fmla="*/ 18 h 117"/>
                <a:gd name="T30" fmla="*/ 337 w 337"/>
                <a:gd name="T31" fmla="*/ 0 h 117"/>
                <a:gd name="T32" fmla="*/ 325 w 337"/>
                <a:gd name="T33" fmla="*/ 4 h 117"/>
                <a:gd name="T34" fmla="*/ 318 w 337"/>
                <a:gd name="T35" fmla="*/ 4 h 117"/>
                <a:gd name="T36" fmla="*/ 304 w 337"/>
                <a:gd name="T37" fmla="*/ 4 h 117"/>
                <a:gd name="T38" fmla="*/ 288 w 337"/>
                <a:gd name="T39" fmla="*/ 4 h 117"/>
                <a:gd name="T40" fmla="*/ 276 w 337"/>
                <a:gd name="T41" fmla="*/ 4 h 117"/>
                <a:gd name="T42" fmla="*/ 266 w 337"/>
                <a:gd name="T43" fmla="*/ 4 h 117"/>
                <a:gd name="T44" fmla="*/ 256 w 337"/>
                <a:gd name="T45" fmla="*/ 4 h 117"/>
                <a:gd name="T46" fmla="*/ 246 w 337"/>
                <a:gd name="T47" fmla="*/ 5 h 117"/>
                <a:gd name="T48" fmla="*/ 234 w 337"/>
                <a:gd name="T49" fmla="*/ 5 h 117"/>
                <a:gd name="T50" fmla="*/ 218 w 337"/>
                <a:gd name="T51" fmla="*/ 5 h 117"/>
                <a:gd name="T52" fmla="*/ 192 w 337"/>
                <a:gd name="T53" fmla="*/ 6 h 117"/>
                <a:gd name="T54" fmla="*/ 165 w 337"/>
                <a:gd name="T55" fmla="*/ 5 h 117"/>
                <a:gd name="T56" fmla="*/ 150 w 337"/>
                <a:gd name="T57" fmla="*/ 7 h 117"/>
                <a:gd name="T58" fmla="*/ 127 w 337"/>
                <a:gd name="T59" fmla="*/ 17 h 117"/>
                <a:gd name="T60" fmla="*/ 94 w 337"/>
                <a:gd name="T61" fmla="*/ 18 h 117"/>
                <a:gd name="T62" fmla="*/ 77 w 337"/>
                <a:gd name="T63" fmla="*/ 19 h 117"/>
                <a:gd name="T64" fmla="*/ 68 w 337"/>
                <a:gd name="T65" fmla="*/ 21 h 117"/>
                <a:gd name="T66" fmla="*/ 51 w 337"/>
                <a:gd name="T67" fmla="*/ 23 h 117"/>
                <a:gd name="T68" fmla="*/ 35 w 337"/>
                <a:gd name="T69" fmla="*/ 22 h 117"/>
                <a:gd name="T70" fmla="*/ 32 w 337"/>
                <a:gd name="T71" fmla="*/ 17 h 117"/>
                <a:gd name="T72" fmla="*/ 26 w 337"/>
                <a:gd name="T73" fmla="*/ 10 h 117"/>
                <a:gd name="T74" fmla="*/ 17 w 337"/>
                <a:gd name="T75" fmla="*/ 4 h 117"/>
                <a:gd name="T76" fmla="*/ 2 w 337"/>
                <a:gd name="T77" fmla="*/ 11 h 117"/>
                <a:gd name="T78" fmla="*/ 9 w 337"/>
                <a:gd name="T79" fmla="*/ 41 h 117"/>
                <a:gd name="T80" fmla="*/ 21 w 337"/>
                <a:gd name="T81" fmla="*/ 70 h 117"/>
                <a:gd name="T82" fmla="*/ 32 w 337"/>
                <a:gd name="T83" fmla="*/ 9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7" h="117">
                  <a:moveTo>
                    <a:pt x="39" y="101"/>
                  </a:moveTo>
                  <a:lnTo>
                    <a:pt x="47" y="106"/>
                  </a:lnTo>
                  <a:lnTo>
                    <a:pt x="54" y="110"/>
                  </a:lnTo>
                  <a:lnTo>
                    <a:pt x="62" y="113"/>
                  </a:lnTo>
                  <a:lnTo>
                    <a:pt x="70" y="115"/>
                  </a:lnTo>
                  <a:lnTo>
                    <a:pt x="80" y="117"/>
                  </a:lnTo>
                  <a:lnTo>
                    <a:pt x="91" y="117"/>
                  </a:lnTo>
                  <a:lnTo>
                    <a:pt x="106" y="116"/>
                  </a:lnTo>
                  <a:lnTo>
                    <a:pt x="124" y="114"/>
                  </a:lnTo>
                  <a:lnTo>
                    <a:pt x="143" y="111"/>
                  </a:lnTo>
                  <a:lnTo>
                    <a:pt x="159" y="107"/>
                  </a:lnTo>
                  <a:lnTo>
                    <a:pt x="173" y="103"/>
                  </a:lnTo>
                  <a:lnTo>
                    <a:pt x="185" y="98"/>
                  </a:lnTo>
                  <a:lnTo>
                    <a:pt x="196" y="94"/>
                  </a:lnTo>
                  <a:lnTo>
                    <a:pt x="206" y="92"/>
                  </a:lnTo>
                  <a:lnTo>
                    <a:pt x="216" y="91"/>
                  </a:lnTo>
                  <a:lnTo>
                    <a:pt x="225" y="92"/>
                  </a:lnTo>
                  <a:lnTo>
                    <a:pt x="235" y="92"/>
                  </a:lnTo>
                  <a:lnTo>
                    <a:pt x="245" y="88"/>
                  </a:lnTo>
                  <a:lnTo>
                    <a:pt x="255" y="82"/>
                  </a:lnTo>
                  <a:lnTo>
                    <a:pt x="264" y="75"/>
                  </a:lnTo>
                  <a:lnTo>
                    <a:pt x="272" y="66"/>
                  </a:lnTo>
                  <a:lnTo>
                    <a:pt x="281" y="57"/>
                  </a:lnTo>
                  <a:lnTo>
                    <a:pt x="288" y="49"/>
                  </a:lnTo>
                  <a:lnTo>
                    <a:pt x="295" y="42"/>
                  </a:lnTo>
                  <a:lnTo>
                    <a:pt x="299" y="37"/>
                  </a:lnTo>
                  <a:lnTo>
                    <a:pt x="304" y="33"/>
                  </a:lnTo>
                  <a:lnTo>
                    <a:pt x="308" y="28"/>
                  </a:lnTo>
                  <a:lnTo>
                    <a:pt x="312" y="23"/>
                  </a:lnTo>
                  <a:lnTo>
                    <a:pt x="316" y="18"/>
                  </a:lnTo>
                  <a:lnTo>
                    <a:pt x="326" y="10"/>
                  </a:lnTo>
                  <a:lnTo>
                    <a:pt x="337" y="0"/>
                  </a:lnTo>
                  <a:lnTo>
                    <a:pt x="328" y="4"/>
                  </a:lnTo>
                  <a:lnTo>
                    <a:pt x="325" y="4"/>
                  </a:lnTo>
                  <a:lnTo>
                    <a:pt x="321" y="4"/>
                  </a:lnTo>
                  <a:lnTo>
                    <a:pt x="318" y="4"/>
                  </a:lnTo>
                  <a:lnTo>
                    <a:pt x="313" y="4"/>
                  </a:lnTo>
                  <a:lnTo>
                    <a:pt x="304" y="4"/>
                  </a:lnTo>
                  <a:lnTo>
                    <a:pt x="296" y="4"/>
                  </a:lnTo>
                  <a:lnTo>
                    <a:pt x="288" y="4"/>
                  </a:lnTo>
                  <a:lnTo>
                    <a:pt x="282" y="4"/>
                  </a:lnTo>
                  <a:lnTo>
                    <a:pt x="276" y="4"/>
                  </a:lnTo>
                  <a:lnTo>
                    <a:pt x="271" y="4"/>
                  </a:lnTo>
                  <a:lnTo>
                    <a:pt x="266" y="4"/>
                  </a:lnTo>
                  <a:lnTo>
                    <a:pt x="261" y="4"/>
                  </a:lnTo>
                  <a:lnTo>
                    <a:pt x="256" y="4"/>
                  </a:lnTo>
                  <a:lnTo>
                    <a:pt x="251" y="4"/>
                  </a:lnTo>
                  <a:lnTo>
                    <a:pt x="246" y="5"/>
                  </a:lnTo>
                  <a:lnTo>
                    <a:pt x="240" y="5"/>
                  </a:lnTo>
                  <a:lnTo>
                    <a:pt x="234" y="5"/>
                  </a:lnTo>
                  <a:lnTo>
                    <a:pt x="226" y="5"/>
                  </a:lnTo>
                  <a:lnTo>
                    <a:pt x="218" y="5"/>
                  </a:lnTo>
                  <a:lnTo>
                    <a:pt x="209" y="5"/>
                  </a:lnTo>
                  <a:lnTo>
                    <a:pt x="192" y="6"/>
                  </a:lnTo>
                  <a:lnTo>
                    <a:pt x="180" y="7"/>
                  </a:lnTo>
                  <a:lnTo>
                    <a:pt x="165" y="5"/>
                  </a:lnTo>
                  <a:lnTo>
                    <a:pt x="156" y="7"/>
                  </a:lnTo>
                  <a:lnTo>
                    <a:pt x="150" y="7"/>
                  </a:lnTo>
                  <a:lnTo>
                    <a:pt x="141" y="10"/>
                  </a:lnTo>
                  <a:lnTo>
                    <a:pt x="127" y="17"/>
                  </a:lnTo>
                  <a:lnTo>
                    <a:pt x="110" y="18"/>
                  </a:lnTo>
                  <a:lnTo>
                    <a:pt x="94" y="18"/>
                  </a:lnTo>
                  <a:lnTo>
                    <a:pt x="84" y="19"/>
                  </a:lnTo>
                  <a:lnTo>
                    <a:pt x="77" y="19"/>
                  </a:lnTo>
                  <a:lnTo>
                    <a:pt x="73" y="20"/>
                  </a:lnTo>
                  <a:lnTo>
                    <a:pt x="68" y="21"/>
                  </a:lnTo>
                  <a:lnTo>
                    <a:pt x="61" y="22"/>
                  </a:lnTo>
                  <a:lnTo>
                    <a:pt x="51" y="23"/>
                  </a:lnTo>
                  <a:lnTo>
                    <a:pt x="35" y="23"/>
                  </a:lnTo>
                  <a:lnTo>
                    <a:pt x="35" y="22"/>
                  </a:lnTo>
                  <a:lnTo>
                    <a:pt x="34" y="20"/>
                  </a:lnTo>
                  <a:lnTo>
                    <a:pt x="32" y="17"/>
                  </a:lnTo>
                  <a:lnTo>
                    <a:pt x="30" y="14"/>
                  </a:lnTo>
                  <a:lnTo>
                    <a:pt x="26" y="10"/>
                  </a:lnTo>
                  <a:lnTo>
                    <a:pt x="22" y="6"/>
                  </a:lnTo>
                  <a:lnTo>
                    <a:pt x="17" y="4"/>
                  </a:lnTo>
                  <a:lnTo>
                    <a:pt x="10" y="1"/>
                  </a:lnTo>
                  <a:lnTo>
                    <a:pt x="2" y="11"/>
                  </a:lnTo>
                  <a:lnTo>
                    <a:pt x="0" y="25"/>
                  </a:lnTo>
                  <a:lnTo>
                    <a:pt x="9" y="41"/>
                  </a:lnTo>
                  <a:lnTo>
                    <a:pt x="18" y="56"/>
                  </a:lnTo>
                  <a:lnTo>
                    <a:pt x="21" y="70"/>
                  </a:lnTo>
                  <a:lnTo>
                    <a:pt x="26" y="83"/>
                  </a:lnTo>
                  <a:lnTo>
                    <a:pt x="32" y="93"/>
                  </a:lnTo>
                  <a:lnTo>
                    <a:pt x="39" y="101"/>
                  </a:lnTo>
                  <a:close/>
                </a:path>
              </a:pathLst>
            </a:custGeom>
            <a:solidFill>
              <a:srgbClr val="99FFFF"/>
            </a:solidFill>
            <a:ln>
              <a:noFill/>
            </a:ln>
            <a:extLst>
              <a:ext uri="{91240B29-F687-4F45-9708-019B960494DF}">
                <a14:hiddenLine xmlns:a14="http://schemas.microsoft.com/office/drawing/2010/main" w="9525">
                  <a:solidFill>
                    <a:schemeClr val="tx1"/>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13" name="Freeform 12"/>
            <p:cNvSpPr>
              <a:spLocks/>
            </p:cNvSpPr>
            <p:nvPr/>
          </p:nvSpPr>
          <p:spPr bwMode="auto">
            <a:xfrm>
              <a:off x="1634271" y="3212695"/>
              <a:ext cx="879770" cy="200167"/>
            </a:xfrm>
            <a:custGeom>
              <a:avLst/>
              <a:gdLst>
                <a:gd name="T0" fmla="*/ 69 w 536"/>
                <a:gd name="T1" fmla="*/ 107 h 133"/>
                <a:gd name="T2" fmla="*/ 97 w 536"/>
                <a:gd name="T3" fmla="*/ 106 h 133"/>
                <a:gd name="T4" fmla="*/ 121 w 536"/>
                <a:gd name="T5" fmla="*/ 103 h 133"/>
                <a:gd name="T6" fmla="*/ 141 w 536"/>
                <a:gd name="T7" fmla="*/ 101 h 133"/>
                <a:gd name="T8" fmla="*/ 155 w 536"/>
                <a:gd name="T9" fmla="*/ 99 h 133"/>
                <a:gd name="T10" fmla="*/ 162 w 536"/>
                <a:gd name="T11" fmla="*/ 99 h 133"/>
                <a:gd name="T12" fmla="*/ 178 w 536"/>
                <a:gd name="T13" fmla="*/ 101 h 133"/>
                <a:gd name="T14" fmla="*/ 202 w 536"/>
                <a:gd name="T15" fmla="*/ 105 h 133"/>
                <a:gd name="T16" fmla="*/ 230 w 536"/>
                <a:gd name="T17" fmla="*/ 108 h 133"/>
                <a:gd name="T18" fmla="*/ 257 w 536"/>
                <a:gd name="T19" fmla="*/ 111 h 133"/>
                <a:gd name="T20" fmla="*/ 277 w 536"/>
                <a:gd name="T21" fmla="*/ 112 h 133"/>
                <a:gd name="T22" fmla="*/ 311 w 536"/>
                <a:gd name="T23" fmla="*/ 108 h 133"/>
                <a:gd name="T24" fmla="*/ 344 w 536"/>
                <a:gd name="T25" fmla="*/ 101 h 133"/>
                <a:gd name="T26" fmla="*/ 364 w 536"/>
                <a:gd name="T27" fmla="*/ 101 h 133"/>
                <a:gd name="T28" fmla="*/ 394 w 536"/>
                <a:gd name="T29" fmla="*/ 108 h 133"/>
                <a:gd name="T30" fmla="*/ 431 w 536"/>
                <a:gd name="T31" fmla="*/ 115 h 133"/>
                <a:gd name="T32" fmla="*/ 460 w 536"/>
                <a:gd name="T33" fmla="*/ 116 h 133"/>
                <a:gd name="T34" fmla="*/ 510 w 536"/>
                <a:gd name="T35" fmla="*/ 132 h 133"/>
                <a:gd name="T36" fmla="*/ 536 w 536"/>
                <a:gd name="T37" fmla="*/ 113 h 133"/>
                <a:gd name="T38" fmla="*/ 534 w 536"/>
                <a:gd name="T39" fmla="*/ 99 h 133"/>
                <a:gd name="T40" fmla="*/ 533 w 536"/>
                <a:gd name="T41" fmla="*/ 69 h 133"/>
                <a:gd name="T42" fmla="*/ 536 w 536"/>
                <a:gd name="T43" fmla="*/ 36 h 133"/>
                <a:gd name="T44" fmla="*/ 522 w 536"/>
                <a:gd name="T45" fmla="*/ 0 h 133"/>
                <a:gd name="T46" fmla="*/ 467 w 536"/>
                <a:gd name="T47" fmla="*/ 4 h 133"/>
                <a:gd name="T48" fmla="*/ 432 w 536"/>
                <a:gd name="T49" fmla="*/ 10 h 133"/>
                <a:gd name="T50" fmla="*/ 392 w 536"/>
                <a:gd name="T51" fmla="*/ 13 h 133"/>
                <a:gd name="T52" fmla="*/ 371 w 536"/>
                <a:gd name="T53" fmla="*/ 9 h 133"/>
                <a:gd name="T54" fmla="*/ 355 w 536"/>
                <a:gd name="T55" fmla="*/ 13 h 133"/>
                <a:gd name="T56" fmla="*/ 340 w 536"/>
                <a:gd name="T57" fmla="*/ 9 h 133"/>
                <a:gd name="T58" fmla="*/ 323 w 536"/>
                <a:gd name="T59" fmla="*/ 6 h 133"/>
                <a:gd name="T60" fmla="*/ 298 w 536"/>
                <a:gd name="T61" fmla="*/ 4 h 133"/>
                <a:gd name="T62" fmla="*/ 258 w 536"/>
                <a:gd name="T63" fmla="*/ 10 h 133"/>
                <a:gd name="T64" fmla="*/ 227 w 536"/>
                <a:gd name="T65" fmla="*/ 9 h 133"/>
                <a:gd name="T66" fmla="*/ 183 w 536"/>
                <a:gd name="T67" fmla="*/ 10 h 133"/>
                <a:gd name="T68" fmla="*/ 149 w 536"/>
                <a:gd name="T69" fmla="*/ 7 h 133"/>
                <a:gd name="T70" fmla="*/ 124 w 536"/>
                <a:gd name="T71" fmla="*/ 9 h 133"/>
                <a:gd name="T72" fmla="*/ 103 w 536"/>
                <a:gd name="T73" fmla="*/ 14 h 133"/>
                <a:gd name="T74" fmla="*/ 91 w 536"/>
                <a:gd name="T75" fmla="*/ 27 h 133"/>
                <a:gd name="T76" fmla="*/ 77 w 536"/>
                <a:gd name="T77" fmla="*/ 39 h 133"/>
                <a:gd name="T78" fmla="*/ 56 w 536"/>
                <a:gd name="T79" fmla="*/ 59 h 133"/>
                <a:gd name="T80" fmla="*/ 29 w 536"/>
                <a:gd name="T81" fmla="*/ 79 h 133"/>
                <a:gd name="T82" fmla="*/ 7 w 536"/>
                <a:gd name="T83" fmla="*/ 81 h 133"/>
                <a:gd name="T84" fmla="*/ 0 w 536"/>
                <a:gd name="T85" fmla="*/ 81 h 133"/>
                <a:gd name="T86" fmla="*/ 2 w 536"/>
                <a:gd name="T87" fmla="*/ 100 h 133"/>
                <a:gd name="T88" fmla="*/ 20 w 536"/>
                <a:gd name="T89" fmla="*/ 10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6" h="133">
                  <a:moveTo>
                    <a:pt x="49" y="106"/>
                  </a:moveTo>
                  <a:lnTo>
                    <a:pt x="59" y="107"/>
                  </a:lnTo>
                  <a:lnTo>
                    <a:pt x="69" y="107"/>
                  </a:lnTo>
                  <a:lnTo>
                    <a:pt x="79" y="107"/>
                  </a:lnTo>
                  <a:lnTo>
                    <a:pt x="88" y="107"/>
                  </a:lnTo>
                  <a:lnTo>
                    <a:pt x="97" y="106"/>
                  </a:lnTo>
                  <a:lnTo>
                    <a:pt x="105" y="105"/>
                  </a:lnTo>
                  <a:lnTo>
                    <a:pt x="113" y="104"/>
                  </a:lnTo>
                  <a:lnTo>
                    <a:pt x="121" y="103"/>
                  </a:lnTo>
                  <a:lnTo>
                    <a:pt x="129" y="102"/>
                  </a:lnTo>
                  <a:lnTo>
                    <a:pt x="136" y="101"/>
                  </a:lnTo>
                  <a:lnTo>
                    <a:pt x="141" y="101"/>
                  </a:lnTo>
                  <a:lnTo>
                    <a:pt x="147" y="100"/>
                  </a:lnTo>
                  <a:lnTo>
                    <a:pt x="151" y="99"/>
                  </a:lnTo>
                  <a:lnTo>
                    <a:pt x="155" y="99"/>
                  </a:lnTo>
                  <a:lnTo>
                    <a:pt x="158" y="99"/>
                  </a:lnTo>
                  <a:lnTo>
                    <a:pt x="160" y="99"/>
                  </a:lnTo>
                  <a:lnTo>
                    <a:pt x="162" y="99"/>
                  </a:lnTo>
                  <a:lnTo>
                    <a:pt x="166" y="100"/>
                  </a:lnTo>
                  <a:lnTo>
                    <a:pt x="171" y="101"/>
                  </a:lnTo>
                  <a:lnTo>
                    <a:pt x="178" y="101"/>
                  </a:lnTo>
                  <a:lnTo>
                    <a:pt x="185" y="102"/>
                  </a:lnTo>
                  <a:lnTo>
                    <a:pt x="194" y="103"/>
                  </a:lnTo>
                  <a:lnTo>
                    <a:pt x="202" y="105"/>
                  </a:lnTo>
                  <a:lnTo>
                    <a:pt x="211" y="106"/>
                  </a:lnTo>
                  <a:lnTo>
                    <a:pt x="221" y="107"/>
                  </a:lnTo>
                  <a:lnTo>
                    <a:pt x="230" y="108"/>
                  </a:lnTo>
                  <a:lnTo>
                    <a:pt x="240" y="109"/>
                  </a:lnTo>
                  <a:lnTo>
                    <a:pt x="249" y="110"/>
                  </a:lnTo>
                  <a:lnTo>
                    <a:pt x="257" y="111"/>
                  </a:lnTo>
                  <a:lnTo>
                    <a:pt x="265" y="111"/>
                  </a:lnTo>
                  <a:lnTo>
                    <a:pt x="271" y="112"/>
                  </a:lnTo>
                  <a:lnTo>
                    <a:pt x="277" y="112"/>
                  </a:lnTo>
                  <a:lnTo>
                    <a:pt x="287" y="111"/>
                  </a:lnTo>
                  <a:lnTo>
                    <a:pt x="299" y="110"/>
                  </a:lnTo>
                  <a:lnTo>
                    <a:pt x="311" y="108"/>
                  </a:lnTo>
                  <a:lnTo>
                    <a:pt x="323" y="105"/>
                  </a:lnTo>
                  <a:lnTo>
                    <a:pt x="334" y="103"/>
                  </a:lnTo>
                  <a:lnTo>
                    <a:pt x="344" y="101"/>
                  </a:lnTo>
                  <a:lnTo>
                    <a:pt x="352" y="101"/>
                  </a:lnTo>
                  <a:lnTo>
                    <a:pt x="358" y="101"/>
                  </a:lnTo>
                  <a:lnTo>
                    <a:pt x="364" y="101"/>
                  </a:lnTo>
                  <a:lnTo>
                    <a:pt x="372" y="103"/>
                  </a:lnTo>
                  <a:lnTo>
                    <a:pt x="382" y="105"/>
                  </a:lnTo>
                  <a:lnTo>
                    <a:pt x="394" y="108"/>
                  </a:lnTo>
                  <a:lnTo>
                    <a:pt x="407" y="111"/>
                  </a:lnTo>
                  <a:lnTo>
                    <a:pt x="419" y="113"/>
                  </a:lnTo>
                  <a:lnTo>
                    <a:pt x="431" y="115"/>
                  </a:lnTo>
                  <a:lnTo>
                    <a:pt x="441" y="116"/>
                  </a:lnTo>
                  <a:lnTo>
                    <a:pt x="450" y="116"/>
                  </a:lnTo>
                  <a:lnTo>
                    <a:pt x="460" y="116"/>
                  </a:lnTo>
                  <a:lnTo>
                    <a:pt x="473" y="116"/>
                  </a:lnTo>
                  <a:lnTo>
                    <a:pt x="487" y="116"/>
                  </a:lnTo>
                  <a:lnTo>
                    <a:pt x="510" y="132"/>
                  </a:lnTo>
                  <a:lnTo>
                    <a:pt x="522" y="133"/>
                  </a:lnTo>
                  <a:lnTo>
                    <a:pt x="530" y="130"/>
                  </a:lnTo>
                  <a:lnTo>
                    <a:pt x="536" y="113"/>
                  </a:lnTo>
                  <a:lnTo>
                    <a:pt x="536" y="109"/>
                  </a:lnTo>
                  <a:lnTo>
                    <a:pt x="535" y="104"/>
                  </a:lnTo>
                  <a:lnTo>
                    <a:pt x="534" y="99"/>
                  </a:lnTo>
                  <a:lnTo>
                    <a:pt x="533" y="95"/>
                  </a:lnTo>
                  <a:lnTo>
                    <a:pt x="533" y="80"/>
                  </a:lnTo>
                  <a:lnTo>
                    <a:pt x="533" y="69"/>
                  </a:lnTo>
                  <a:lnTo>
                    <a:pt x="532" y="59"/>
                  </a:lnTo>
                  <a:lnTo>
                    <a:pt x="530" y="51"/>
                  </a:lnTo>
                  <a:lnTo>
                    <a:pt x="536" y="36"/>
                  </a:lnTo>
                  <a:lnTo>
                    <a:pt x="534" y="21"/>
                  </a:lnTo>
                  <a:lnTo>
                    <a:pt x="531" y="1"/>
                  </a:lnTo>
                  <a:lnTo>
                    <a:pt x="522" y="0"/>
                  </a:lnTo>
                  <a:lnTo>
                    <a:pt x="494" y="6"/>
                  </a:lnTo>
                  <a:lnTo>
                    <a:pt x="477" y="4"/>
                  </a:lnTo>
                  <a:lnTo>
                    <a:pt x="467" y="4"/>
                  </a:lnTo>
                  <a:lnTo>
                    <a:pt x="457" y="6"/>
                  </a:lnTo>
                  <a:lnTo>
                    <a:pt x="446" y="9"/>
                  </a:lnTo>
                  <a:lnTo>
                    <a:pt x="432" y="10"/>
                  </a:lnTo>
                  <a:lnTo>
                    <a:pt x="417" y="10"/>
                  </a:lnTo>
                  <a:lnTo>
                    <a:pt x="401" y="13"/>
                  </a:lnTo>
                  <a:lnTo>
                    <a:pt x="392" y="13"/>
                  </a:lnTo>
                  <a:lnTo>
                    <a:pt x="383" y="12"/>
                  </a:lnTo>
                  <a:lnTo>
                    <a:pt x="377" y="13"/>
                  </a:lnTo>
                  <a:lnTo>
                    <a:pt x="371" y="9"/>
                  </a:lnTo>
                  <a:lnTo>
                    <a:pt x="362" y="7"/>
                  </a:lnTo>
                  <a:lnTo>
                    <a:pt x="360" y="14"/>
                  </a:lnTo>
                  <a:lnTo>
                    <a:pt x="355" y="13"/>
                  </a:lnTo>
                  <a:lnTo>
                    <a:pt x="350" y="11"/>
                  </a:lnTo>
                  <a:lnTo>
                    <a:pt x="345" y="10"/>
                  </a:lnTo>
                  <a:lnTo>
                    <a:pt x="340" y="9"/>
                  </a:lnTo>
                  <a:lnTo>
                    <a:pt x="335" y="8"/>
                  </a:lnTo>
                  <a:lnTo>
                    <a:pt x="329" y="7"/>
                  </a:lnTo>
                  <a:lnTo>
                    <a:pt x="323" y="6"/>
                  </a:lnTo>
                  <a:lnTo>
                    <a:pt x="315" y="5"/>
                  </a:lnTo>
                  <a:lnTo>
                    <a:pt x="307" y="4"/>
                  </a:lnTo>
                  <a:lnTo>
                    <a:pt x="298" y="4"/>
                  </a:lnTo>
                  <a:lnTo>
                    <a:pt x="281" y="5"/>
                  </a:lnTo>
                  <a:lnTo>
                    <a:pt x="269" y="8"/>
                  </a:lnTo>
                  <a:lnTo>
                    <a:pt x="258" y="10"/>
                  </a:lnTo>
                  <a:lnTo>
                    <a:pt x="246" y="9"/>
                  </a:lnTo>
                  <a:lnTo>
                    <a:pt x="236" y="9"/>
                  </a:lnTo>
                  <a:lnTo>
                    <a:pt x="227" y="9"/>
                  </a:lnTo>
                  <a:lnTo>
                    <a:pt x="215" y="9"/>
                  </a:lnTo>
                  <a:lnTo>
                    <a:pt x="197" y="9"/>
                  </a:lnTo>
                  <a:lnTo>
                    <a:pt x="183" y="10"/>
                  </a:lnTo>
                  <a:lnTo>
                    <a:pt x="168" y="10"/>
                  </a:lnTo>
                  <a:lnTo>
                    <a:pt x="159" y="9"/>
                  </a:lnTo>
                  <a:lnTo>
                    <a:pt x="149" y="7"/>
                  </a:lnTo>
                  <a:lnTo>
                    <a:pt x="140" y="7"/>
                  </a:lnTo>
                  <a:lnTo>
                    <a:pt x="132" y="4"/>
                  </a:lnTo>
                  <a:lnTo>
                    <a:pt x="124" y="9"/>
                  </a:lnTo>
                  <a:lnTo>
                    <a:pt x="111" y="7"/>
                  </a:lnTo>
                  <a:lnTo>
                    <a:pt x="107" y="11"/>
                  </a:lnTo>
                  <a:lnTo>
                    <a:pt x="103" y="14"/>
                  </a:lnTo>
                  <a:lnTo>
                    <a:pt x="98" y="19"/>
                  </a:lnTo>
                  <a:lnTo>
                    <a:pt x="94" y="23"/>
                  </a:lnTo>
                  <a:lnTo>
                    <a:pt x="91" y="27"/>
                  </a:lnTo>
                  <a:lnTo>
                    <a:pt x="86" y="31"/>
                  </a:lnTo>
                  <a:lnTo>
                    <a:pt x="82" y="35"/>
                  </a:lnTo>
                  <a:lnTo>
                    <a:pt x="77" y="39"/>
                  </a:lnTo>
                  <a:lnTo>
                    <a:pt x="71" y="45"/>
                  </a:lnTo>
                  <a:lnTo>
                    <a:pt x="64" y="52"/>
                  </a:lnTo>
                  <a:lnTo>
                    <a:pt x="56" y="59"/>
                  </a:lnTo>
                  <a:lnTo>
                    <a:pt x="47" y="67"/>
                  </a:lnTo>
                  <a:lnTo>
                    <a:pt x="38" y="73"/>
                  </a:lnTo>
                  <a:lnTo>
                    <a:pt x="29" y="79"/>
                  </a:lnTo>
                  <a:lnTo>
                    <a:pt x="21" y="84"/>
                  </a:lnTo>
                  <a:lnTo>
                    <a:pt x="17" y="82"/>
                  </a:lnTo>
                  <a:lnTo>
                    <a:pt x="7" y="81"/>
                  </a:lnTo>
                  <a:lnTo>
                    <a:pt x="11" y="93"/>
                  </a:lnTo>
                  <a:lnTo>
                    <a:pt x="9" y="88"/>
                  </a:lnTo>
                  <a:lnTo>
                    <a:pt x="0" y="81"/>
                  </a:lnTo>
                  <a:lnTo>
                    <a:pt x="0" y="89"/>
                  </a:lnTo>
                  <a:lnTo>
                    <a:pt x="0" y="95"/>
                  </a:lnTo>
                  <a:lnTo>
                    <a:pt x="2" y="100"/>
                  </a:lnTo>
                  <a:lnTo>
                    <a:pt x="5" y="102"/>
                  </a:lnTo>
                  <a:lnTo>
                    <a:pt x="11" y="103"/>
                  </a:lnTo>
                  <a:lnTo>
                    <a:pt x="20" y="105"/>
                  </a:lnTo>
                  <a:lnTo>
                    <a:pt x="32" y="105"/>
                  </a:lnTo>
                  <a:lnTo>
                    <a:pt x="49" y="106"/>
                  </a:ln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cxnSp>
          <p:nvCxnSpPr>
            <p:cNvPr id="14" name="Gerade Verbindung 104"/>
            <p:cNvCxnSpPr/>
            <p:nvPr/>
          </p:nvCxnSpPr>
          <p:spPr>
            <a:xfrm flipH="1">
              <a:off x="1815168" y="2562410"/>
              <a:ext cx="144006" cy="815656"/>
            </a:xfrm>
            <a:prstGeom prst="line">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5" name="Gerade Verbindung 106"/>
            <p:cNvCxnSpPr/>
            <p:nvPr/>
          </p:nvCxnSpPr>
          <p:spPr>
            <a:xfrm>
              <a:off x="905535" y="2626321"/>
              <a:ext cx="546392" cy="717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Gerade Verbindung 108"/>
            <p:cNvCxnSpPr/>
            <p:nvPr/>
          </p:nvCxnSpPr>
          <p:spPr>
            <a:xfrm flipH="1">
              <a:off x="2044175" y="2823123"/>
              <a:ext cx="465210" cy="644879"/>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hteck 113"/>
            <p:cNvSpPr/>
            <p:nvPr/>
          </p:nvSpPr>
          <p:spPr>
            <a:xfrm>
              <a:off x="2509385" y="2554717"/>
              <a:ext cx="269626" cy="276999"/>
            </a:xfrm>
            <a:prstGeom prst="rect">
              <a:avLst/>
            </a:prstGeom>
          </p:spPr>
          <p:txBody>
            <a:bodyPr wrap="none">
              <a:spAutoFit/>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r>
                <a:rPr lang="de-DE" sz="1200" dirty="0">
                  <a:latin typeface="+mn-lt"/>
                </a:rPr>
                <a:t>3</a:t>
              </a:r>
            </a:p>
          </p:txBody>
        </p:sp>
      </p:grpSp>
      <p:sp>
        <p:nvSpPr>
          <p:cNvPr id="39" name="Text Box 4"/>
          <p:cNvSpPr txBox="1">
            <a:spLocks noChangeArrowheads="1"/>
          </p:cNvSpPr>
          <p:nvPr/>
        </p:nvSpPr>
        <p:spPr bwMode="auto">
          <a:xfrm>
            <a:off x="4860032" y="5261859"/>
            <a:ext cx="4176464" cy="1325620"/>
          </a:xfrm>
          <a:prstGeom prst="rect">
            <a:avLst/>
          </a:prstGeom>
          <a:noFill/>
          <a:ln>
            <a:noFill/>
          </a:ln>
          <a:effectLst/>
        </p:spPr>
        <p:txBody>
          <a:bodyPr wrap="square" lIns="90000" tIns="46800" rIns="90000" bIns="46800">
            <a:spAutoFit/>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pPr marL="285750" indent="-285750">
              <a:buClr>
                <a:srgbClr val="FF6600"/>
              </a:buClr>
              <a:buFont typeface="Wingdings" pitchFamily="2" charset="2"/>
              <a:buChar char="§"/>
            </a:pPr>
            <a:r>
              <a:rPr lang="en-US" sz="2000" dirty="0"/>
              <a:t>Aspect ratio (depth/diameter) &lt; 10</a:t>
            </a:r>
          </a:p>
          <a:p>
            <a:pPr marL="285750" indent="-285750">
              <a:buClr>
                <a:srgbClr val="FF6600"/>
              </a:buClr>
              <a:buFont typeface="Wingdings" pitchFamily="2" charset="2"/>
              <a:buChar char="§"/>
            </a:pPr>
            <a:r>
              <a:rPr lang="en-US" sz="2000" dirty="0"/>
              <a:t>Keyhole-diameter </a:t>
            </a:r>
            <a:r>
              <a:rPr lang="en-US" sz="2000" dirty="0">
                <a:sym typeface="Symbol"/>
              </a:rPr>
              <a:t></a:t>
            </a:r>
            <a:r>
              <a:rPr lang="en-US" sz="2000" dirty="0"/>
              <a:t> Spot </a:t>
            </a:r>
            <a:r>
              <a:rPr lang="en-US" sz="2000" dirty="0">
                <a:sym typeface="Symbol"/>
              </a:rPr>
              <a:t></a:t>
            </a:r>
            <a:endParaRPr lang="en-US" sz="2000" dirty="0"/>
          </a:p>
          <a:p>
            <a:pPr marL="285750" indent="-285750">
              <a:buClr>
                <a:srgbClr val="FF6600"/>
              </a:buClr>
              <a:buFont typeface="Wingdings" pitchFamily="2" charset="2"/>
              <a:buChar char="§"/>
            </a:pPr>
            <a:r>
              <a:rPr lang="en-US" sz="2000" dirty="0"/>
              <a:t>CW  max. depth f(laser power)</a:t>
            </a:r>
          </a:p>
          <a:p>
            <a:pPr marL="285750" indent="-285750">
              <a:buClr>
                <a:srgbClr val="FF6600"/>
              </a:buClr>
              <a:buFont typeface="Wingdings" pitchFamily="2" charset="2"/>
              <a:buChar char="§"/>
            </a:pPr>
            <a:r>
              <a:rPr lang="en-US" sz="2000" dirty="0"/>
              <a:t>Pulse depth: max. depth </a:t>
            </a:r>
            <a:r>
              <a:rPr lang="en-US" sz="2000" dirty="0">
                <a:sym typeface="Symbol"/>
              </a:rPr>
              <a:t></a:t>
            </a:r>
            <a:r>
              <a:rPr lang="en-US" sz="2000" dirty="0"/>
              <a:t> 3 mm</a:t>
            </a:r>
          </a:p>
        </p:txBody>
      </p:sp>
      <p:grpSp>
        <p:nvGrpSpPr>
          <p:cNvPr id="40" name="Gruppieren 261"/>
          <p:cNvGrpSpPr/>
          <p:nvPr/>
        </p:nvGrpSpPr>
        <p:grpSpPr>
          <a:xfrm>
            <a:off x="5953055" y="2231502"/>
            <a:ext cx="1484051" cy="2773640"/>
            <a:chOff x="5610119" y="1909495"/>
            <a:chExt cx="2261170" cy="3964417"/>
          </a:xfrm>
        </p:grpSpPr>
        <p:sp>
          <p:nvSpPr>
            <p:cNvPr id="41" name="Rectangle 40"/>
            <p:cNvSpPr>
              <a:spLocks noChangeAspect="1" noChangeArrowheads="1"/>
            </p:cNvSpPr>
            <p:nvPr/>
          </p:nvSpPr>
          <p:spPr bwMode="auto">
            <a:xfrm>
              <a:off x="5726111" y="4244027"/>
              <a:ext cx="2120160" cy="1629885"/>
            </a:xfrm>
            <a:prstGeom prst="rect">
              <a:avLst/>
            </a:prstGeom>
            <a:gradFill rotWithShape="0">
              <a:gsLst>
                <a:gs pos="0">
                  <a:schemeClr val="bg2"/>
                </a:gs>
                <a:gs pos="50000">
                  <a:schemeClr val="folHlink"/>
                </a:gs>
                <a:gs pos="100000">
                  <a:schemeClr val="bg2"/>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42" name="Textfeld 94"/>
            <p:cNvSpPr txBox="1"/>
            <p:nvPr/>
          </p:nvSpPr>
          <p:spPr>
            <a:xfrm>
              <a:off x="5610119" y="3394148"/>
              <a:ext cx="269626" cy="276999"/>
            </a:xfrm>
            <a:prstGeom prst="rect">
              <a:avLst/>
            </a:prstGeom>
            <a:noFill/>
          </p:spPr>
          <p:txBody>
            <a:bodyPr wrap="none" rtlCol="0">
              <a:spAutoFit/>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r>
                <a:rPr lang="de-CH" sz="1200" dirty="0"/>
                <a:t>4</a:t>
              </a:r>
              <a:endParaRPr lang="de-DE" sz="1200" dirty="0">
                <a:latin typeface="+mn-lt"/>
              </a:endParaRPr>
            </a:p>
          </p:txBody>
        </p:sp>
        <p:sp>
          <p:nvSpPr>
            <p:cNvPr id="43" name="Rechteck 95"/>
            <p:cNvSpPr/>
            <p:nvPr/>
          </p:nvSpPr>
          <p:spPr>
            <a:xfrm>
              <a:off x="7165956" y="3571140"/>
              <a:ext cx="269626" cy="276999"/>
            </a:xfrm>
            <a:prstGeom prst="rect">
              <a:avLst/>
            </a:prstGeom>
          </p:spPr>
          <p:txBody>
            <a:bodyPr wrap="none">
              <a:spAutoFit/>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r>
                <a:rPr lang="de-CH" sz="1200" dirty="0">
                  <a:latin typeface="+mn-lt"/>
                </a:rPr>
                <a:t>1</a:t>
              </a:r>
              <a:endParaRPr lang="de-DE" sz="1200" dirty="0">
                <a:latin typeface="+mn-lt"/>
              </a:endParaRPr>
            </a:p>
          </p:txBody>
        </p:sp>
        <p:sp>
          <p:nvSpPr>
            <p:cNvPr id="44" name="Rechteck 99"/>
            <p:cNvSpPr/>
            <p:nvPr/>
          </p:nvSpPr>
          <p:spPr>
            <a:xfrm>
              <a:off x="7601663" y="3630559"/>
              <a:ext cx="269626" cy="276999"/>
            </a:xfrm>
            <a:prstGeom prst="rect">
              <a:avLst/>
            </a:prstGeom>
          </p:spPr>
          <p:txBody>
            <a:bodyPr wrap="none">
              <a:spAutoFit/>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r>
                <a:rPr lang="de-CH" sz="1200" dirty="0"/>
                <a:t>2</a:t>
              </a:r>
              <a:endParaRPr lang="de-DE" sz="1200" dirty="0">
                <a:latin typeface="+mn-lt"/>
              </a:endParaRPr>
            </a:p>
          </p:txBody>
        </p:sp>
        <p:sp>
          <p:nvSpPr>
            <p:cNvPr id="45" name="Freeform 44"/>
            <p:cNvSpPr>
              <a:spLocks noChangeAspect="1"/>
            </p:cNvSpPr>
            <p:nvPr/>
          </p:nvSpPr>
          <p:spPr bwMode="auto">
            <a:xfrm>
              <a:off x="6758066" y="4237578"/>
              <a:ext cx="1088207" cy="1571694"/>
            </a:xfrm>
            <a:custGeom>
              <a:avLst/>
              <a:gdLst>
                <a:gd name="T0" fmla="*/ 726 w 735"/>
                <a:gd name="T1" fmla="*/ 252 h 1025"/>
                <a:gd name="T2" fmla="*/ 735 w 735"/>
                <a:gd name="T3" fmla="*/ 69 h 1025"/>
                <a:gd name="T4" fmla="*/ 689 w 735"/>
                <a:gd name="T5" fmla="*/ 6 h 1025"/>
                <a:gd name="T6" fmla="*/ 668 w 735"/>
                <a:gd name="T7" fmla="*/ 9 h 1025"/>
                <a:gd name="T8" fmla="*/ 653 w 735"/>
                <a:gd name="T9" fmla="*/ 7 h 1025"/>
                <a:gd name="T10" fmla="*/ 640 w 735"/>
                <a:gd name="T11" fmla="*/ 3 h 1025"/>
                <a:gd name="T12" fmla="*/ 610 w 735"/>
                <a:gd name="T13" fmla="*/ 3 h 1025"/>
                <a:gd name="T14" fmla="*/ 586 w 735"/>
                <a:gd name="T15" fmla="*/ 0 h 1025"/>
                <a:gd name="T16" fmla="*/ 556 w 735"/>
                <a:gd name="T17" fmla="*/ 41 h 1025"/>
                <a:gd name="T18" fmla="*/ 481 w 735"/>
                <a:gd name="T19" fmla="*/ 99 h 1025"/>
                <a:gd name="T20" fmla="*/ 395 w 735"/>
                <a:gd name="T21" fmla="*/ 163 h 1025"/>
                <a:gd name="T22" fmla="*/ 340 w 735"/>
                <a:gd name="T23" fmla="*/ 205 h 1025"/>
                <a:gd name="T24" fmla="*/ 319 w 735"/>
                <a:gd name="T25" fmla="*/ 221 h 1025"/>
                <a:gd name="T26" fmla="*/ 287 w 735"/>
                <a:gd name="T27" fmla="*/ 243 h 1025"/>
                <a:gd name="T28" fmla="*/ 246 w 735"/>
                <a:gd name="T29" fmla="*/ 273 h 1025"/>
                <a:gd name="T30" fmla="*/ 199 w 735"/>
                <a:gd name="T31" fmla="*/ 314 h 1025"/>
                <a:gd name="T32" fmla="*/ 160 w 735"/>
                <a:gd name="T33" fmla="*/ 389 h 1025"/>
                <a:gd name="T34" fmla="*/ 125 w 735"/>
                <a:gd name="T35" fmla="*/ 539 h 1025"/>
                <a:gd name="T36" fmla="*/ 95 w 735"/>
                <a:gd name="T37" fmla="*/ 706 h 1025"/>
                <a:gd name="T38" fmla="*/ 68 w 735"/>
                <a:gd name="T39" fmla="*/ 824 h 1025"/>
                <a:gd name="T40" fmla="*/ 39 w 735"/>
                <a:gd name="T41" fmla="*/ 909 h 1025"/>
                <a:gd name="T42" fmla="*/ 26 w 735"/>
                <a:gd name="T43" fmla="*/ 991 h 1025"/>
                <a:gd name="T44" fmla="*/ 17 w 735"/>
                <a:gd name="T45" fmla="*/ 1007 h 1025"/>
                <a:gd name="T46" fmla="*/ 5 w 735"/>
                <a:gd name="T47" fmla="*/ 1014 h 1025"/>
                <a:gd name="T48" fmla="*/ 37 w 735"/>
                <a:gd name="T49" fmla="*/ 1012 h 1025"/>
                <a:gd name="T50" fmla="*/ 81 w 735"/>
                <a:gd name="T51" fmla="*/ 1009 h 1025"/>
                <a:gd name="T52" fmla="*/ 108 w 735"/>
                <a:gd name="T53" fmla="*/ 1011 h 1025"/>
                <a:gd name="T54" fmla="*/ 139 w 735"/>
                <a:gd name="T55" fmla="*/ 1016 h 1025"/>
                <a:gd name="T56" fmla="*/ 179 w 735"/>
                <a:gd name="T57" fmla="*/ 1020 h 1025"/>
                <a:gd name="T58" fmla="*/ 215 w 735"/>
                <a:gd name="T59" fmla="*/ 1019 h 1025"/>
                <a:gd name="T60" fmla="*/ 249 w 735"/>
                <a:gd name="T61" fmla="*/ 1015 h 1025"/>
                <a:gd name="T62" fmla="*/ 277 w 735"/>
                <a:gd name="T63" fmla="*/ 1011 h 1025"/>
                <a:gd name="T64" fmla="*/ 295 w 735"/>
                <a:gd name="T65" fmla="*/ 1008 h 1025"/>
                <a:gd name="T66" fmla="*/ 332 w 735"/>
                <a:gd name="T67" fmla="*/ 1011 h 1025"/>
                <a:gd name="T68" fmla="*/ 379 w 735"/>
                <a:gd name="T69" fmla="*/ 1017 h 1025"/>
                <a:gd name="T70" fmla="*/ 418 w 735"/>
                <a:gd name="T71" fmla="*/ 1022 h 1025"/>
                <a:gd name="T72" fmla="*/ 441 w 735"/>
                <a:gd name="T73" fmla="*/ 1025 h 1025"/>
                <a:gd name="T74" fmla="*/ 494 w 735"/>
                <a:gd name="T75" fmla="*/ 1022 h 1025"/>
                <a:gd name="T76" fmla="*/ 560 w 735"/>
                <a:gd name="T77" fmla="*/ 1017 h 1025"/>
                <a:gd name="T78" fmla="*/ 612 w 735"/>
                <a:gd name="T79" fmla="*/ 1011 h 1025"/>
                <a:gd name="T80" fmla="*/ 636 w 735"/>
                <a:gd name="T81" fmla="*/ 1009 h 1025"/>
                <a:gd name="T82" fmla="*/ 679 w 735"/>
                <a:gd name="T83" fmla="*/ 1016 h 1025"/>
                <a:gd name="T84" fmla="*/ 693 w 735"/>
                <a:gd name="T85" fmla="*/ 1022 h 1025"/>
                <a:gd name="T86" fmla="*/ 726 w 735"/>
                <a:gd name="T87" fmla="*/ 1017 h 1025"/>
                <a:gd name="T88" fmla="*/ 721 w 735"/>
                <a:gd name="T89" fmla="*/ 932 h 1025"/>
                <a:gd name="T90" fmla="*/ 718 w 735"/>
                <a:gd name="T91" fmla="*/ 637 h 1025"/>
                <a:gd name="T92" fmla="*/ 718 w 735"/>
                <a:gd name="T93" fmla="*/ 487 h 1025"/>
                <a:gd name="T94" fmla="*/ 720 w 735"/>
                <a:gd name="T95" fmla="*/ 402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5" h="1025">
                  <a:moveTo>
                    <a:pt x="722" y="354"/>
                  </a:moveTo>
                  <a:lnTo>
                    <a:pt x="720" y="318"/>
                  </a:lnTo>
                  <a:lnTo>
                    <a:pt x="729" y="282"/>
                  </a:lnTo>
                  <a:lnTo>
                    <a:pt x="726" y="252"/>
                  </a:lnTo>
                  <a:lnTo>
                    <a:pt x="729" y="211"/>
                  </a:lnTo>
                  <a:lnTo>
                    <a:pt x="729" y="172"/>
                  </a:lnTo>
                  <a:lnTo>
                    <a:pt x="729" y="120"/>
                  </a:lnTo>
                  <a:lnTo>
                    <a:pt x="735" y="69"/>
                  </a:lnTo>
                  <a:lnTo>
                    <a:pt x="730" y="0"/>
                  </a:lnTo>
                  <a:lnTo>
                    <a:pt x="721" y="0"/>
                  </a:lnTo>
                  <a:lnTo>
                    <a:pt x="706" y="3"/>
                  </a:lnTo>
                  <a:lnTo>
                    <a:pt x="689" y="6"/>
                  </a:lnTo>
                  <a:lnTo>
                    <a:pt x="671" y="7"/>
                  </a:lnTo>
                  <a:lnTo>
                    <a:pt x="668" y="3"/>
                  </a:lnTo>
                  <a:lnTo>
                    <a:pt x="668" y="10"/>
                  </a:lnTo>
                  <a:lnTo>
                    <a:pt x="668" y="9"/>
                  </a:lnTo>
                  <a:lnTo>
                    <a:pt x="665" y="9"/>
                  </a:lnTo>
                  <a:lnTo>
                    <a:pt x="659" y="6"/>
                  </a:lnTo>
                  <a:lnTo>
                    <a:pt x="648" y="6"/>
                  </a:lnTo>
                  <a:lnTo>
                    <a:pt x="653" y="7"/>
                  </a:lnTo>
                  <a:lnTo>
                    <a:pt x="651" y="4"/>
                  </a:lnTo>
                  <a:lnTo>
                    <a:pt x="650" y="4"/>
                  </a:lnTo>
                  <a:lnTo>
                    <a:pt x="654" y="4"/>
                  </a:lnTo>
                  <a:lnTo>
                    <a:pt x="640" y="3"/>
                  </a:lnTo>
                  <a:lnTo>
                    <a:pt x="634" y="3"/>
                  </a:lnTo>
                  <a:lnTo>
                    <a:pt x="629" y="1"/>
                  </a:lnTo>
                  <a:lnTo>
                    <a:pt x="622" y="3"/>
                  </a:lnTo>
                  <a:lnTo>
                    <a:pt x="610" y="3"/>
                  </a:lnTo>
                  <a:lnTo>
                    <a:pt x="604" y="3"/>
                  </a:lnTo>
                  <a:lnTo>
                    <a:pt x="596" y="1"/>
                  </a:lnTo>
                  <a:lnTo>
                    <a:pt x="590" y="0"/>
                  </a:lnTo>
                  <a:lnTo>
                    <a:pt x="586" y="0"/>
                  </a:lnTo>
                  <a:lnTo>
                    <a:pt x="580" y="1"/>
                  </a:lnTo>
                  <a:lnTo>
                    <a:pt x="571" y="1"/>
                  </a:lnTo>
                  <a:lnTo>
                    <a:pt x="569" y="31"/>
                  </a:lnTo>
                  <a:lnTo>
                    <a:pt x="556" y="41"/>
                  </a:lnTo>
                  <a:lnTo>
                    <a:pt x="541" y="53"/>
                  </a:lnTo>
                  <a:lnTo>
                    <a:pt x="523" y="68"/>
                  </a:lnTo>
                  <a:lnTo>
                    <a:pt x="502" y="83"/>
                  </a:lnTo>
                  <a:lnTo>
                    <a:pt x="481" y="99"/>
                  </a:lnTo>
                  <a:lnTo>
                    <a:pt x="460" y="115"/>
                  </a:lnTo>
                  <a:lnTo>
                    <a:pt x="437" y="132"/>
                  </a:lnTo>
                  <a:lnTo>
                    <a:pt x="416" y="148"/>
                  </a:lnTo>
                  <a:lnTo>
                    <a:pt x="395" y="163"/>
                  </a:lnTo>
                  <a:lnTo>
                    <a:pt x="377" y="176"/>
                  </a:lnTo>
                  <a:lnTo>
                    <a:pt x="362" y="188"/>
                  </a:lnTo>
                  <a:lnTo>
                    <a:pt x="349" y="198"/>
                  </a:lnTo>
                  <a:lnTo>
                    <a:pt x="340" y="205"/>
                  </a:lnTo>
                  <a:lnTo>
                    <a:pt x="334" y="209"/>
                  </a:lnTo>
                  <a:lnTo>
                    <a:pt x="331" y="213"/>
                  </a:lnTo>
                  <a:lnTo>
                    <a:pt x="326" y="217"/>
                  </a:lnTo>
                  <a:lnTo>
                    <a:pt x="319" y="221"/>
                  </a:lnTo>
                  <a:lnTo>
                    <a:pt x="313" y="226"/>
                  </a:lnTo>
                  <a:lnTo>
                    <a:pt x="305" y="231"/>
                  </a:lnTo>
                  <a:lnTo>
                    <a:pt x="296" y="237"/>
                  </a:lnTo>
                  <a:lnTo>
                    <a:pt x="287" y="243"/>
                  </a:lnTo>
                  <a:lnTo>
                    <a:pt x="278" y="250"/>
                  </a:lnTo>
                  <a:lnTo>
                    <a:pt x="267" y="257"/>
                  </a:lnTo>
                  <a:lnTo>
                    <a:pt x="257" y="265"/>
                  </a:lnTo>
                  <a:lnTo>
                    <a:pt x="246" y="273"/>
                  </a:lnTo>
                  <a:lnTo>
                    <a:pt x="234" y="283"/>
                  </a:lnTo>
                  <a:lnTo>
                    <a:pt x="223" y="292"/>
                  </a:lnTo>
                  <a:lnTo>
                    <a:pt x="210" y="303"/>
                  </a:lnTo>
                  <a:lnTo>
                    <a:pt x="199" y="314"/>
                  </a:lnTo>
                  <a:lnTo>
                    <a:pt x="188" y="326"/>
                  </a:lnTo>
                  <a:lnTo>
                    <a:pt x="178" y="340"/>
                  </a:lnTo>
                  <a:lnTo>
                    <a:pt x="168" y="361"/>
                  </a:lnTo>
                  <a:lnTo>
                    <a:pt x="160" y="389"/>
                  </a:lnTo>
                  <a:lnTo>
                    <a:pt x="150" y="421"/>
                  </a:lnTo>
                  <a:lnTo>
                    <a:pt x="141" y="458"/>
                  </a:lnTo>
                  <a:lnTo>
                    <a:pt x="133" y="498"/>
                  </a:lnTo>
                  <a:lnTo>
                    <a:pt x="125" y="539"/>
                  </a:lnTo>
                  <a:lnTo>
                    <a:pt x="117" y="582"/>
                  </a:lnTo>
                  <a:lnTo>
                    <a:pt x="109" y="625"/>
                  </a:lnTo>
                  <a:lnTo>
                    <a:pt x="102" y="666"/>
                  </a:lnTo>
                  <a:lnTo>
                    <a:pt x="95" y="706"/>
                  </a:lnTo>
                  <a:lnTo>
                    <a:pt x="87" y="742"/>
                  </a:lnTo>
                  <a:lnTo>
                    <a:pt x="80" y="775"/>
                  </a:lnTo>
                  <a:lnTo>
                    <a:pt x="74" y="802"/>
                  </a:lnTo>
                  <a:lnTo>
                    <a:pt x="68" y="824"/>
                  </a:lnTo>
                  <a:lnTo>
                    <a:pt x="62" y="838"/>
                  </a:lnTo>
                  <a:lnTo>
                    <a:pt x="52" y="860"/>
                  </a:lnTo>
                  <a:lnTo>
                    <a:pt x="44" y="884"/>
                  </a:lnTo>
                  <a:lnTo>
                    <a:pt x="39" y="909"/>
                  </a:lnTo>
                  <a:lnTo>
                    <a:pt x="34" y="934"/>
                  </a:lnTo>
                  <a:lnTo>
                    <a:pt x="30" y="956"/>
                  </a:lnTo>
                  <a:lnTo>
                    <a:pt x="28" y="976"/>
                  </a:lnTo>
                  <a:lnTo>
                    <a:pt x="26" y="991"/>
                  </a:lnTo>
                  <a:lnTo>
                    <a:pt x="24" y="999"/>
                  </a:lnTo>
                  <a:lnTo>
                    <a:pt x="22" y="1002"/>
                  </a:lnTo>
                  <a:lnTo>
                    <a:pt x="20" y="1005"/>
                  </a:lnTo>
                  <a:lnTo>
                    <a:pt x="17" y="1007"/>
                  </a:lnTo>
                  <a:lnTo>
                    <a:pt x="15" y="1009"/>
                  </a:lnTo>
                  <a:lnTo>
                    <a:pt x="12" y="1011"/>
                  </a:lnTo>
                  <a:lnTo>
                    <a:pt x="8" y="1013"/>
                  </a:lnTo>
                  <a:lnTo>
                    <a:pt x="5" y="1014"/>
                  </a:lnTo>
                  <a:lnTo>
                    <a:pt x="0" y="1015"/>
                  </a:lnTo>
                  <a:lnTo>
                    <a:pt x="7" y="1013"/>
                  </a:lnTo>
                  <a:lnTo>
                    <a:pt x="22" y="1013"/>
                  </a:lnTo>
                  <a:lnTo>
                    <a:pt x="37" y="1012"/>
                  </a:lnTo>
                  <a:lnTo>
                    <a:pt x="51" y="1011"/>
                  </a:lnTo>
                  <a:lnTo>
                    <a:pt x="62" y="1010"/>
                  </a:lnTo>
                  <a:lnTo>
                    <a:pt x="72" y="1009"/>
                  </a:lnTo>
                  <a:lnTo>
                    <a:pt x="81" y="1009"/>
                  </a:lnTo>
                  <a:lnTo>
                    <a:pt x="90" y="1008"/>
                  </a:lnTo>
                  <a:lnTo>
                    <a:pt x="97" y="1009"/>
                  </a:lnTo>
                  <a:lnTo>
                    <a:pt x="103" y="1009"/>
                  </a:lnTo>
                  <a:lnTo>
                    <a:pt x="108" y="1011"/>
                  </a:lnTo>
                  <a:lnTo>
                    <a:pt x="115" y="1012"/>
                  </a:lnTo>
                  <a:lnTo>
                    <a:pt x="122" y="1013"/>
                  </a:lnTo>
                  <a:lnTo>
                    <a:pt x="129" y="1015"/>
                  </a:lnTo>
                  <a:lnTo>
                    <a:pt x="139" y="1016"/>
                  </a:lnTo>
                  <a:lnTo>
                    <a:pt x="150" y="1018"/>
                  </a:lnTo>
                  <a:lnTo>
                    <a:pt x="163" y="1019"/>
                  </a:lnTo>
                  <a:lnTo>
                    <a:pt x="171" y="1020"/>
                  </a:lnTo>
                  <a:lnTo>
                    <a:pt x="179" y="1020"/>
                  </a:lnTo>
                  <a:lnTo>
                    <a:pt x="187" y="1020"/>
                  </a:lnTo>
                  <a:lnTo>
                    <a:pt x="196" y="1020"/>
                  </a:lnTo>
                  <a:lnTo>
                    <a:pt x="205" y="1019"/>
                  </a:lnTo>
                  <a:lnTo>
                    <a:pt x="215" y="1019"/>
                  </a:lnTo>
                  <a:lnTo>
                    <a:pt x="224" y="1018"/>
                  </a:lnTo>
                  <a:lnTo>
                    <a:pt x="232" y="1017"/>
                  </a:lnTo>
                  <a:lnTo>
                    <a:pt x="241" y="1016"/>
                  </a:lnTo>
                  <a:lnTo>
                    <a:pt x="249" y="1015"/>
                  </a:lnTo>
                  <a:lnTo>
                    <a:pt x="257" y="1014"/>
                  </a:lnTo>
                  <a:lnTo>
                    <a:pt x="264" y="1013"/>
                  </a:lnTo>
                  <a:lnTo>
                    <a:pt x="271" y="1011"/>
                  </a:lnTo>
                  <a:lnTo>
                    <a:pt x="277" y="1011"/>
                  </a:lnTo>
                  <a:lnTo>
                    <a:pt x="281" y="1009"/>
                  </a:lnTo>
                  <a:lnTo>
                    <a:pt x="285" y="1009"/>
                  </a:lnTo>
                  <a:lnTo>
                    <a:pt x="289" y="1008"/>
                  </a:lnTo>
                  <a:lnTo>
                    <a:pt x="295" y="1008"/>
                  </a:lnTo>
                  <a:lnTo>
                    <a:pt x="302" y="1008"/>
                  </a:lnTo>
                  <a:lnTo>
                    <a:pt x="311" y="1009"/>
                  </a:lnTo>
                  <a:lnTo>
                    <a:pt x="321" y="1010"/>
                  </a:lnTo>
                  <a:lnTo>
                    <a:pt x="332" y="1011"/>
                  </a:lnTo>
                  <a:lnTo>
                    <a:pt x="344" y="1012"/>
                  </a:lnTo>
                  <a:lnTo>
                    <a:pt x="356" y="1013"/>
                  </a:lnTo>
                  <a:lnTo>
                    <a:pt x="368" y="1015"/>
                  </a:lnTo>
                  <a:lnTo>
                    <a:pt x="379" y="1017"/>
                  </a:lnTo>
                  <a:lnTo>
                    <a:pt x="390" y="1019"/>
                  </a:lnTo>
                  <a:lnTo>
                    <a:pt x="401" y="1020"/>
                  </a:lnTo>
                  <a:lnTo>
                    <a:pt x="410" y="1021"/>
                  </a:lnTo>
                  <a:lnTo>
                    <a:pt x="418" y="1022"/>
                  </a:lnTo>
                  <a:lnTo>
                    <a:pt x="424" y="1024"/>
                  </a:lnTo>
                  <a:lnTo>
                    <a:pt x="429" y="1024"/>
                  </a:lnTo>
                  <a:lnTo>
                    <a:pt x="434" y="1025"/>
                  </a:lnTo>
                  <a:lnTo>
                    <a:pt x="441" y="1025"/>
                  </a:lnTo>
                  <a:lnTo>
                    <a:pt x="452" y="1025"/>
                  </a:lnTo>
                  <a:lnTo>
                    <a:pt x="465" y="1024"/>
                  </a:lnTo>
                  <a:lnTo>
                    <a:pt x="479" y="1023"/>
                  </a:lnTo>
                  <a:lnTo>
                    <a:pt x="494" y="1022"/>
                  </a:lnTo>
                  <a:lnTo>
                    <a:pt x="510" y="1021"/>
                  </a:lnTo>
                  <a:lnTo>
                    <a:pt x="527" y="1019"/>
                  </a:lnTo>
                  <a:lnTo>
                    <a:pt x="544" y="1018"/>
                  </a:lnTo>
                  <a:lnTo>
                    <a:pt x="560" y="1017"/>
                  </a:lnTo>
                  <a:lnTo>
                    <a:pt x="575" y="1015"/>
                  </a:lnTo>
                  <a:lnTo>
                    <a:pt x="590" y="1013"/>
                  </a:lnTo>
                  <a:lnTo>
                    <a:pt x="602" y="1012"/>
                  </a:lnTo>
                  <a:lnTo>
                    <a:pt x="612" y="1011"/>
                  </a:lnTo>
                  <a:lnTo>
                    <a:pt x="620" y="1009"/>
                  </a:lnTo>
                  <a:lnTo>
                    <a:pt x="625" y="1009"/>
                  </a:lnTo>
                  <a:lnTo>
                    <a:pt x="629" y="1009"/>
                  </a:lnTo>
                  <a:lnTo>
                    <a:pt x="636" y="1009"/>
                  </a:lnTo>
                  <a:lnTo>
                    <a:pt x="646" y="1010"/>
                  </a:lnTo>
                  <a:lnTo>
                    <a:pt x="656" y="1012"/>
                  </a:lnTo>
                  <a:lnTo>
                    <a:pt x="667" y="1014"/>
                  </a:lnTo>
                  <a:lnTo>
                    <a:pt x="679" y="1016"/>
                  </a:lnTo>
                  <a:lnTo>
                    <a:pt x="692" y="1018"/>
                  </a:lnTo>
                  <a:lnTo>
                    <a:pt x="669" y="1019"/>
                  </a:lnTo>
                  <a:lnTo>
                    <a:pt x="681" y="1021"/>
                  </a:lnTo>
                  <a:lnTo>
                    <a:pt x="693" y="1022"/>
                  </a:lnTo>
                  <a:lnTo>
                    <a:pt x="703" y="1022"/>
                  </a:lnTo>
                  <a:lnTo>
                    <a:pt x="713" y="1021"/>
                  </a:lnTo>
                  <a:lnTo>
                    <a:pt x="721" y="1020"/>
                  </a:lnTo>
                  <a:lnTo>
                    <a:pt x="726" y="1017"/>
                  </a:lnTo>
                  <a:lnTo>
                    <a:pt x="729" y="1013"/>
                  </a:lnTo>
                  <a:lnTo>
                    <a:pt x="729" y="1007"/>
                  </a:lnTo>
                  <a:lnTo>
                    <a:pt x="725" y="980"/>
                  </a:lnTo>
                  <a:lnTo>
                    <a:pt x="721" y="932"/>
                  </a:lnTo>
                  <a:lnTo>
                    <a:pt x="717" y="867"/>
                  </a:lnTo>
                  <a:lnTo>
                    <a:pt x="718" y="792"/>
                  </a:lnTo>
                  <a:lnTo>
                    <a:pt x="717" y="714"/>
                  </a:lnTo>
                  <a:lnTo>
                    <a:pt x="718" y="637"/>
                  </a:lnTo>
                  <a:lnTo>
                    <a:pt x="718" y="564"/>
                  </a:lnTo>
                  <a:lnTo>
                    <a:pt x="721" y="513"/>
                  </a:lnTo>
                  <a:lnTo>
                    <a:pt x="720" y="499"/>
                  </a:lnTo>
                  <a:lnTo>
                    <a:pt x="718" y="487"/>
                  </a:lnTo>
                  <a:lnTo>
                    <a:pt x="718" y="471"/>
                  </a:lnTo>
                  <a:lnTo>
                    <a:pt x="717" y="450"/>
                  </a:lnTo>
                  <a:lnTo>
                    <a:pt x="718" y="421"/>
                  </a:lnTo>
                  <a:lnTo>
                    <a:pt x="720" y="402"/>
                  </a:lnTo>
                  <a:lnTo>
                    <a:pt x="721" y="382"/>
                  </a:lnTo>
                  <a:lnTo>
                    <a:pt x="722" y="354"/>
                  </a:ln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cxnSp>
          <p:nvCxnSpPr>
            <p:cNvPr id="46" name="Gerade Verbindung 201"/>
            <p:cNvCxnSpPr/>
            <p:nvPr/>
          </p:nvCxnSpPr>
          <p:spPr>
            <a:xfrm>
              <a:off x="6119068" y="3378066"/>
              <a:ext cx="414457" cy="2963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02"/>
            <p:cNvCxnSpPr/>
            <p:nvPr/>
          </p:nvCxnSpPr>
          <p:spPr>
            <a:xfrm>
              <a:off x="5879745" y="3658224"/>
              <a:ext cx="878319" cy="12669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Freeform 47"/>
            <p:cNvSpPr>
              <a:spLocks noChangeAspect="1"/>
            </p:cNvSpPr>
            <p:nvPr/>
          </p:nvSpPr>
          <p:spPr bwMode="auto">
            <a:xfrm>
              <a:off x="6539436" y="4249844"/>
              <a:ext cx="230966" cy="1544094"/>
            </a:xfrm>
            <a:custGeom>
              <a:avLst/>
              <a:gdLst>
                <a:gd name="T0" fmla="*/ 197 w 313"/>
                <a:gd name="T1" fmla="*/ 1988 h 2015"/>
                <a:gd name="T2" fmla="*/ 242 w 313"/>
                <a:gd name="T3" fmla="*/ 2010 h 2015"/>
                <a:gd name="T4" fmla="*/ 273 w 313"/>
                <a:gd name="T5" fmla="*/ 2015 h 2015"/>
                <a:gd name="T6" fmla="*/ 295 w 313"/>
                <a:gd name="T7" fmla="*/ 2007 h 2015"/>
                <a:gd name="T8" fmla="*/ 308 w 313"/>
                <a:gd name="T9" fmla="*/ 1990 h 2015"/>
                <a:gd name="T10" fmla="*/ 313 w 313"/>
                <a:gd name="T11" fmla="*/ 1968 h 2015"/>
                <a:gd name="T12" fmla="*/ 313 w 313"/>
                <a:gd name="T13" fmla="*/ 1942 h 2015"/>
                <a:gd name="T14" fmla="*/ 310 w 313"/>
                <a:gd name="T15" fmla="*/ 1917 h 2015"/>
                <a:gd name="T16" fmla="*/ 307 w 313"/>
                <a:gd name="T17" fmla="*/ 1896 h 2015"/>
                <a:gd name="T18" fmla="*/ 290 w 313"/>
                <a:gd name="T19" fmla="*/ 1754 h 2015"/>
                <a:gd name="T20" fmla="*/ 279 w 313"/>
                <a:gd name="T21" fmla="*/ 1533 h 2015"/>
                <a:gd name="T22" fmla="*/ 270 w 313"/>
                <a:gd name="T23" fmla="*/ 1261 h 2015"/>
                <a:gd name="T24" fmla="*/ 265 w 313"/>
                <a:gd name="T25" fmla="*/ 965 h 2015"/>
                <a:gd name="T26" fmla="*/ 261 w 313"/>
                <a:gd name="T27" fmla="*/ 673 h 2015"/>
                <a:gd name="T28" fmla="*/ 260 w 313"/>
                <a:gd name="T29" fmla="*/ 413 h 2015"/>
                <a:gd name="T30" fmla="*/ 258 w 313"/>
                <a:gd name="T31" fmla="*/ 212 h 2015"/>
                <a:gd name="T32" fmla="*/ 257 w 313"/>
                <a:gd name="T33" fmla="*/ 98 h 2015"/>
                <a:gd name="T34" fmla="*/ 232 w 313"/>
                <a:gd name="T35" fmla="*/ 94 h 2015"/>
                <a:gd name="T36" fmla="*/ 209 w 313"/>
                <a:gd name="T37" fmla="*/ 86 h 2015"/>
                <a:gd name="T38" fmla="*/ 188 w 313"/>
                <a:gd name="T39" fmla="*/ 75 h 2015"/>
                <a:gd name="T40" fmla="*/ 168 w 313"/>
                <a:gd name="T41" fmla="*/ 65 h 2015"/>
                <a:gd name="T42" fmla="*/ 145 w 313"/>
                <a:gd name="T43" fmla="*/ 56 h 2015"/>
                <a:gd name="T44" fmla="*/ 120 w 313"/>
                <a:gd name="T45" fmla="*/ 51 h 2015"/>
                <a:gd name="T46" fmla="*/ 90 w 313"/>
                <a:gd name="T47" fmla="*/ 48 h 2015"/>
                <a:gd name="T48" fmla="*/ 56 w 313"/>
                <a:gd name="T49" fmla="*/ 53 h 2015"/>
                <a:gd name="T50" fmla="*/ 52 w 313"/>
                <a:gd name="T51" fmla="*/ 51 h 2015"/>
                <a:gd name="T52" fmla="*/ 45 w 313"/>
                <a:gd name="T53" fmla="*/ 45 h 2015"/>
                <a:gd name="T54" fmla="*/ 37 w 313"/>
                <a:gd name="T55" fmla="*/ 36 h 2015"/>
                <a:gd name="T56" fmla="*/ 28 w 313"/>
                <a:gd name="T57" fmla="*/ 26 h 2015"/>
                <a:gd name="T58" fmla="*/ 19 w 313"/>
                <a:gd name="T59" fmla="*/ 17 h 2015"/>
                <a:gd name="T60" fmla="*/ 10 w 313"/>
                <a:gd name="T61" fmla="*/ 8 h 2015"/>
                <a:gd name="T62" fmla="*/ 4 w 313"/>
                <a:gd name="T63" fmla="*/ 2 h 2015"/>
                <a:gd name="T64" fmla="*/ 0 w 313"/>
                <a:gd name="T65" fmla="*/ 0 h 2015"/>
                <a:gd name="T66" fmla="*/ 9 w 313"/>
                <a:gd name="T67" fmla="*/ 133 h 2015"/>
                <a:gd name="T68" fmla="*/ 23 w 313"/>
                <a:gd name="T69" fmla="*/ 375 h 2015"/>
                <a:gd name="T70" fmla="*/ 43 w 313"/>
                <a:gd name="T71" fmla="*/ 689 h 2015"/>
                <a:gd name="T72" fmla="*/ 68 w 313"/>
                <a:gd name="T73" fmla="*/ 1037 h 2015"/>
                <a:gd name="T74" fmla="*/ 96 w 313"/>
                <a:gd name="T75" fmla="*/ 1378 h 2015"/>
                <a:gd name="T76" fmla="*/ 127 w 313"/>
                <a:gd name="T77" fmla="*/ 1676 h 2015"/>
                <a:gd name="T78" fmla="*/ 162 w 313"/>
                <a:gd name="T79" fmla="*/ 1892 h 2015"/>
                <a:gd name="T80" fmla="*/ 197 w 313"/>
                <a:gd name="T81" fmla="*/ 1988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3" h="2015">
                  <a:moveTo>
                    <a:pt x="197" y="1988"/>
                  </a:moveTo>
                  <a:lnTo>
                    <a:pt x="242" y="2010"/>
                  </a:lnTo>
                  <a:lnTo>
                    <a:pt x="273" y="2015"/>
                  </a:lnTo>
                  <a:lnTo>
                    <a:pt x="295" y="2007"/>
                  </a:lnTo>
                  <a:lnTo>
                    <a:pt x="308" y="1990"/>
                  </a:lnTo>
                  <a:lnTo>
                    <a:pt x="313" y="1968"/>
                  </a:lnTo>
                  <a:lnTo>
                    <a:pt x="313" y="1942"/>
                  </a:lnTo>
                  <a:lnTo>
                    <a:pt x="310" y="1917"/>
                  </a:lnTo>
                  <a:lnTo>
                    <a:pt x="307" y="1896"/>
                  </a:lnTo>
                  <a:lnTo>
                    <a:pt x="290" y="1754"/>
                  </a:lnTo>
                  <a:lnTo>
                    <a:pt x="279" y="1533"/>
                  </a:lnTo>
                  <a:lnTo>
                    <a:pt x="270" y="1261"/>
                  </a:lnTo>
                  <a:lnTo>
                    <a:pt x="265" y="965"/>
                  </a:lnTo>
                  <a:lnTo>
                    <a:pt x="261" y="673"/>
                  </a:lnTo>
                  <a:lnTo>
                    <a:pt x="260" y="413"/>
                  </a:lnTo>
                  <a:lnTo>
                    <a:pt x="258" y="212"/>
                  </a:lnTo>
                  <a:lnTo>
                    <a:pt x="257" y="98"/>
                  </a:lnTo>
                  <a:lnTo>
                    <a:pt x="232" y="94"/>
                  </a:lnTo>
                  <a:lnTo>
                    <a:pt x="209" y="86"/>
                  </a:lnTo>
                  <a:lnTo>
                    <a:pt x="188" y="75"/>
                  </a:lnTo>
                  <a:lnTo>
                    <a:pt x="168" y="65"/>
                  </a:lnTo>
                  <a:lnTo>
                    <a:pt x="145" y="56"/>
                  </a:lnTo>
                  <a:lnTo>
                    <a:pt x="120" y="51"/>
                  </a:lnTo>
                  <a:lnTo>
                    <a:pt x="90" y="48"/>
                  </a:lnTo>
                  <a:lnTo>
                    <a:pt x="56" y="53"/>
                  </a:lnTo>
                  <a:lnTo>
                    <a:pt x="52" y="51"/>
                  </a:lnTo>
                  <a:lnTo>
                    <a:pt x="45" y="45"/>
                  </a:lnTo>
                  <a:lnTo>
                    <a:pt x="37" y="36"/>
                  </a:lnTo>
                  <a:lnTo>
                    <a:pt x="28" y="26"/>
                  </a:lnTo>
                  <a:lnTo>
                    <a:pt x="19" y="17"/>
                  </a:lnTo>
                  <a:lnTo>
                    <a:pt x="10" y="8"/>
                  </a:lnTo>
                  <a:lnTo>
                    <a:pt x="4" y="2"/>
                  </a:lnTo>
                  <a:lnTo>
                    <a:pt x="0" y="0"/>
                  </a:lnTo>
                  <a:lnTo>
                    <a:pt x="9" y="133"/>
                  </a:lnTo>
                  <a:lnTo>
                    <a:pt x="23" y="375"/>
                  </a:lnTo>
                  <a:lnTo>
                    <a:pt x="43" y="689"/>
                  </a:lnTo>
                  <a:lnTo>
                    <a:pt x="68" y="1037"/>
                  </a:lnTo>
                  <a:lnTo>
                    <a:pt x="96" y="1378"/>
                  </a:lnTo>
                  <a:lnTo>
                    <a:pt x="127" y="1676"/>
                  </a:lnTo>
                  <a:lnTo>
                    <a:pt x="162" y="1892"/>
                  </a:lnTo>
                  <a:lnTo>
                    <a:pt x="197" y="1988"/>
                  </a:lnTo>
                  <a:close/>
                </a:path>
              </a:pathLst>
            </a:custGeom>
            <a:solidFill>
              <a:srgbClr val="C1F4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49" name="Freeform 48"/>
            <p:cNvSpPr>
              <a:spLocks noChangeAspect="1"/>
            </p:cNvSpPr>
            <p:nvPr/>
          </p:nvSpPr>
          <p:spPr bwMode="auto">
            <a:xfrm>
              <a:off x="6316478" y="2660942"/>
              <a:ext cx="710261" cy="2990273"/>
            </a:xfrm>
            <a:custGeom>
              <a:avLst/>
              <a:gdLst>
                <a:gd name="T0" fmla="*/ 278 w 935"/>
                <a:gd name="T1" fmla="*/ 1903 h 3707"/>
                <a:gd name="T2" fmla="*/ 232 w 935"/>
                <a:gd name="T3" fmla="*/ 1751 h 3707"/>
                <a:gd name="T4" fmla="*/ 183 w 935"/>
                <a:gd name="T5" fmla="*/ 1598 h 3707"/>
                <a:gd name="T6" fmla="*/ 133 w 935"/>
                <a:gd name="T7" fmla="*/ 1439 h 3707"/>
                <a:gd name="T8" fmla="*/ 87 w 935"/>
                <a:gd name="T9" fmla="*/ 1271 h 3707"/>
                <a:gd name="T10" fmla="*/ 48 w 935"/>
                <a:gd name="T11" fmla="*/ 1086 h 3707"/>
                <a:gd name="T12" fmla="*/ 17 w 935"/>
                <a:gd name="T13" fmla="*/ 881 h 3707"/>
                <a:gd name="T14" fmla="*/ 2 w 935"/>
                <a:gd name="T15" fmla="*/ 647 h 3707"/>
                <a:gd name="T16" fmla="*/ 2 w 935"/>
                <a:gd name="T17" fmla="*/ 476 h 3707"/>
                <a:gd name="T18" fmla="*/ 20 w 935"/>
                <a:gd name="T19" fmla="*/ 388 h 3707"/>
                <a:gd name="T20" fmla="*/ 53 w 935"/>
                <a:gd name="T21" fmla="*/ 301 h 3707"/>
                <a:gd name="T22" fmla="*/ 101 w 935"/>
                <a:gd name="T23" fmla="*/ 219 h 3707"/>
                <a:gd name="T24" fmla="*/ 160 w 935"/>
                <a:gd name="T25" fmla="*/ 146 h 3707"/>
                <a:gd name="T26" fmla="*/ 227 w 935"/>
                <a:gd name="T27" fmla="*/ 85 h 3707"/>
                <a:gd name="T28" fmla="*/ 303 w 935"/>
                <a:gd name="T29" fmla="*/ 37 h 3707"/>
                <a:gd name="T30" fmla="*/ 384 w 935"/>
                <a:gd name="T31" fmla="*/ 8 h 3707"/>
                <a:gd name="T32" fmla="*/ 462 w 935"/>
                <a:gd name="T33" fmla="*/ 0 h 3707"/>
                <a:gd name="T34" fmla="*/ 542 w 935"/>
                <a:gd name="T35" fmla="*/ 14 h 3707"/>
                <a:gd name="T36" fmla="*/ 625 w 935"/>
                <a:gd name="T37" fmla="*/ 50 h 3707"/>
                <a:gd name="T38" fmla="*/ 706 w 935"/>
                <a:gd name="T39" fmla="*/ 103 h 3707"/>
                <a:gd name="T40" fmla="*/ 781 w 935"/>
                <a:gd name="T41" fmla="*/ 177 h 3707"/>
                <a:gd name="T42" fmla="*/ 846 w 935"/>
                <a:gd name="T43" fmla="*/ 271 h 3707"/>
                <a:gd name="T44" fmla="*/ 895 w 935"/>
                <a:gd name="T45" fmla="*/ 384 h 3707"/>
                <a:gd name="T46" fmla="*/ 924 w 935"/>
                <a:gd name="T47" fmla="*/ 515 h 3707"/>
                <a:gd name="T48" fmla="*/ 934 w 935"/>
                <a:gd name="T49" fmla="*/ 718 h 3707"/>
                <a:gd name="T50" fmla="*/ 934 w 935"/>
                <a:gd name="T51" fmla="*/ 955 h 3707"/>
                <a:gd name="T52" fmla="*/ 924 w 935"/>
                <a:gd name="T53" fmla="*/ 1163 h 3707"/>
                <a:gd name="T54" fmla="*/ 906 w 935"/>
                <a:gd name="T55" fmla="*/ 1348 h 3707"/>
                <a:gd name="T56" fmla="*/ 879 w 935"/>
                <a:gd name="T57" fmla="*/ 1514 h 3707"/>
                <a:gd name="T58" fmla="*/ 847 w 935"/>
                <a:gd name="T59" fmla="*/ 1665 h 3707"/>
                <a:gd name="T60" fmla="*/ 809 w 935"/>
                <a:gd name="T61" fmla="*/ 1807 h 3707"/>
                <a:gd name="T62" fmla="*/ 769 w 935"/>
                <a:gd name="T63" fmla="*/ 1943 h 3707"/>
                <a:gd name="T64" fmla="*/ 725 w 935"/>
                <a:gd name="T65" fmla="*/ 2115 h 3707"/>
                <a:gd name="T66" fmla="*/ 682 w 935"/>
                <a:gd name="T67" fmla="*/ 2491 h 3707"/>
                <a:gd name="T68" fmla="*/ 643 w 935"/>
                <a:gd name="T69" fmla="*/ 2965 h 3707"/>
                <a:gd name="T70" fmla="*/ 611 w 935"/>
                <a:gd name="T71" fmla="*/ 3387 h 3707"/>
                <a:gd name="T72" fmla="*/ 592 w 935"/>
                <a:gd name="T73" fmla="*/ 3622 h 3707"/>
                <a:gd name="T74" fmla="*/ 574 w 935"/>
                <a:gd name="T75" fmla="*/ 3703 h 3707"/>
                <a:gd name="T76" fmla="*/ 559 w 935"/>
                <a:gd name="T77" fmla="*/ 3697 h 3707"/>
                <a:gd name="T78" fmla="*/ 549 w 935"/>
                <a:gd name="T79" fmla="*/ 3664 h 3707"/>
                <a:gd name="T80" fmla="*/ 300 w 935"/>
                <a:gd name="T81" fmla="*/ 1981 h 3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5" h="3707">
                  <a:moveTo>
                    <a:pt x="300" y="1981"/>
                  </a:moveTo>
                  <a:lnTo>
                    <a:pt x="278" y="1903"/>
                  </a:lnTo>
                  <a:lnTo>
                    <a:pt x="255" y="1826"/>
                  </a:lnTo>
                  <a:lnTo>
                    <a:pt x="232" y="1751"/>
                  </a:lnTo>
                  <a:lnTo>
                    <a:pt x="207" y="1674"/>
                  </a:lnTo>
                  <a:lnTo>
                    <a:pt x="183" y="1598"/>
                  </a:lnTo>
                  <a:lnTo>
                    <a:pt x="157" y="1520"/>
                  </a:lnTo>
                  <a:lnTo>
                    <a:pt x="133" y="1439"/>
                  </a:lnTo>
                  <a:lnTo>
                    <a:pt x="109" y="1357"/>
                  </a:lnTo>
                  <a:lnTo>
                    <a:pt x="87" y="1271"/>
                  </a:lnTo>
                  <a:lnTo>
                    <a:pt x="66" y="1181"/>
                  </a:lnTo>
                  <a:lnTo>
                    <a:pt x="48" y="1086"/>
                  </a:lnTo>
                  <a:lnTo>
                    <a:pt x="31" y="986"/>
                  </a:lnTo>
                  <a:lnTo>
                    <a:pt x="17" y="881"/>
                  </a:lnTo>
                  <a:lnTo>
                    <a:pt x="9" y="767"/>
                  </a:lnTo>
                  <a:lnTo>
                    <a:pt x="2" y="647"/>
                  </a:lnTo>
                  <a:lnTo>
                    <a:pt x="0" y="520"/>
                  </a:lnTo>
                  <a:lnTo>
                    <a:pt x="2" y="476"/>
                  </a:lnTo>
                  <a:lnTo>
                    <a:pt x="9" y="431"/>
                  </a:lnTo>
                  <a:lnTo>
                    <a:pt x="20" y="388"/>
                  </a:lnTo>
                  <a:lnTo>
                    <a:pt x="35" y="344"/>
                  </a:lnTo>
                  <a:lnTo>
                    <a:pt x="53" y="301"/>
                  </a:lnTo>
                  <a:lnTo>
                    <a:pt x="76" y="259"/>
                  </a:lnTo>
                  <a:lnTo>
                    <a:pt x="101" y="219"/>
                  </a:lnTo>
                  <a:lnTo>
                    <a:pt x="129" y="181"/>
                  </a:lnTo>
                  <a:lnTo>
                    <a:pt x="160" y="146"/>
                  </a:lnTo>
                  <a:lnTo>
                    <a:pt x="193" y="113"/>
                  </a:lnTo>
                  <a:lnTo>
                    <a:pt x="227" y="85"/>
                  </a:lnTo>
                  <a:lnTo>
                    <a:pt x="264" y="59"/>
                  </a:lnTo>
                  <a:lnTo>
                    <a:pt x="303" y="37"/>
                  </a:lnTo>
                  <a:lnTo>
                    <a:pt x="343" y="20"/>
                  </a:lnTo>
                  <a:lnTo>
                    <a:pt x="384" y="8"/>
                  </a:lnTo>
                  <a:lnTo>
                    <a:pt x="425" y="1"/>
                  </a:lnTo>
                  <a:lnTo>
                    <a:pt x="462" y="0"/>
                  </a:lnTo>
                  <a:lnTo>
                    <a:pt x="502" y="5"/>
                  </a:lnTo>
                  <a:lnTo>
                    <a:pt x="542" y="14"/>
                  </a:lnTo>
                  <a:lnTo>
                    <a:pt x="584" y="29"/>
                  </a:lnTo>
                  <a:lnTo>
                    <a:pt x="625" y="50"/>
                  </a:lnTo>
                  <a:lnTo>
                    <a:pt x="667" y="74"/>
                  </a:lnTo>
                  <a:lnTo>
                    <a:pt x="706" y="103"/>
                  </a:lnTo>
                  <a:lnTo>
                    <a:pt x="745" y="138"/>
                  </a:lnTo>
                  <a:lnTo>
                    <a:pt x="781" y="177"/>
                  </a:lnTo>
                  <a:lnTo>
                    <a:pt x="816" y="222"/>
                  </a:lnTo>
                  <a:lnTo>
                    <a:pt x="846" y="271"/>
                  </a:lnTo>
                  <a:lnTo>
                    <a:pt x="873" y="326"/>
                  </a:lnTo>
                  <a:lnTo>
                    <a:pt x="895" y="384"/>
                  </a:lnTo>
                  <a:lnTo>
                    <a:pt x="912" y="447"/>
                  </a:lnTo>
                  <a:lnTo>
                    <a:pt x="924" y="515"/>
                  </a:lnTo>
                  <a:lnTo>
                    <a:pt x="930" y="588"/>
                  </a:lnTo>
                  <a:lnTo>
                    <a:pt x="934" y="718"/>
                  </a:lnTo>
                  <a:lnTo>
                    <a:pt x="935" y="840"/>
                  </a:lnTo>
                  <a:lnTo>
                    <a:pt x="934" y="955"/>
                  </a:lnTo>
                  <a:lnTo>
                    <a:pt x="930" y="1063"/>
                  </a:lnTo>
                  <a:lnTo>
                    <a:pt x="924" y="1163"/>
                  </a:lnTo>
                  <a:lnTo>
                    <a:pt x="916" y="1258"/>
                  </a:lnTo>
                  <a:lnTo>
                    <a:pt x="906" y="1348"/>
                  </a:lnTo>
                  <a:lnTo>
                    <a:pt x="893" y="1433"/>
                  </a:lnTo>
                  <a:lnTo>
                    <a:pt x="879" y="1514"/>
                  </a:lnTo>
                  <a:lnTo>
                    <a:pt x="864" y="1590"/>
                  </a:lnTo>
                  <a:lnTo>
                    <a:pt x="847" y="1665"/>
                  </a:lnTo>
                  <a:lnTo>
                    <a:pt x="830" y="1736"/>
                  </a:lnTo>
                  <a:lnTo>
                    <a:pt x="809" y="1807"/>
                  </a:lnTo>
                  <a:lnTo>
                    <a:pt x="790" y="1876"/>
                  </a:lnTo>
                  <a:lnTo>
                    <a:pt x="769" y="1943"/>
                  </a:lnTo>
                  <a:lnTo>
                    <a:pt x="747" y="2013"/>
                  </a:lnTo>
                  <a:lnTo>
                    <a:pt x="725" y="2115"/>
                  </a:lnTo>
                  <a:lnTo>
                    <a:pt x="704" y="2282"/>
                  </a:lnTo>
                  <a:lnTo>
                    <a:pt x="682" y="2491"/>
                  </a:lnTo>
                  <a:lnTo>
                    <a:pt x="662" y="2725"/>
                  </a:lnTo>
                  <a:lnTo>
                    <a:pt x="643" y="2965"/>
                  </a:lnTo>
                  <a:lnTo>
                    <a:pt x="625" y="3191"/>
                  </a:lnTo>
                  <a:lnTo>
                    <a:pt x="611" y="3387"/>
                  </a:lnTo>
                  <a:lnTo>
                    <a:pt x="601" y="3531"/>
                  </a:lnTo>
                  <a:lnTo>
                    <a:pt x="592" y="3622"/>
                  </a:lnTo>
                  <a:lnTo>
                    <a:pt x="583" y="3677"/>
                  </a:lnTo>
                  <a:lnTo>
                    <a:pt x="574" y="3703"/>
                  </a:lnTo>
                  <a:lnTo>
                    <a:pt x="567" y="3707"/>
                  </a:lnTo>
                  <a:lnTo>
                    <a:pt x="559" y="3697"/>
                  </a:lnTo>
                  <a:lnTo>
                    <a:pt x="553" y="3680"/>
                  </a:lnTo>
                  <a:lnTo>
                    <a:pt x="549" y="3664"/>
                  </a:lnTo>
                  <a:lnTo>
                    <a:pt x="547" y="3658"/>
                  </a:lnTo>
                  <a:lnTo>
                    <a:pt x="300" y="1981"/>
                  </a:lnTo>
                  <a:close/>
                </a:path>
              </a:pathLst>
            </a:custGeom>
            <a:solidFill>
              <a:srgbClr val="FFFFA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50" name="Freeform 49"/>
            <p:cNvSpPr>
              <a:spLocks noChangeAspect="1"/>
            </p:cNvSpPr>
            <p:nvPr/>
          </p:nvSpPr>
          <p:spPr bwMode="auto">
            <a:xfrm>
              <a:off x="6487972" y="2015443"/>
              <a:ext cx="405213" cy="3716459"/>
            </a:xfrm>
            <a:custGeom>
              <a:avLst/>
              <a:gdLst>
                <a:gd name="T0" fmla="*/ 341 w 533"/>
                <a:gd name="T1" fmla="*/ 2788 h 4606"/>
                <a:gd name="T2" fmla="*/ 343 w 533"/>
                <a:gd name="T3" fmla="*/ 2381 h 4606"/>
                <a:gd name="T4" fmla="*/ 355 w 533"/>
                <a:gd name="T5" fmla="*/ 2017 h 4606"/>
                <a:gd name="T6" fmla="*/ 375 w 533"/>
                <a:gd name="T7" fmla="*/ 1679 h 4606"/>
                <a:gd name="T8" fmla="*/ 402 w 533"/>
                <a:gd name="T9" fmla="*/ 1360 h 4606"/>
                <a:gd name="T10" fmla="*/ 432 w 533"/>
                <a:gd name="T11" fmla="*/ 1045 h 4606"/>
                <a:gd name="T12" fmla="*/ 466 w 533"/>
                <a:gd name="T13" fmla="*/ 722 h 4606"/>
                <a:gd name="T14" fmla="*/ 499 w 533"/>
                <a:gd name="T15" fmla="*/ 377 h 4606"/>
                <a:gd name="T16" fmla="*/ 533 w 533"/>
                <a:gd name="T17" fmla="*/ 0 h 4606"/>
                <a:gd name="T18" fmla="*/ 0 w 533"/>
                <a:gd name="T19" fmla="*/ 0 h 4606"/>
                <a:gd name="T20" fmla="*/ 28 w 533"/>
                <a:gd name="T21" fmla="*/ 343 h 4606"/>
                <a:gd name="T22" fmla="*/ 56 w 533"/>
                <a:gd name="T23" fmla="*/ 680 h 4606"/>
                <a:gd name="T24" fmla="*/ 81 w 533"/>
                <a:gd name="T25" fmla="*/ 1016 h 4606"/>
                <a:gd name="T26" fmla="*/ 105 w 533"/>
                <a:gd name="T27" fmla="*/ 1355 h 4606"/>
                <a:gd name="T28" fmla="*/ 124 w 533"/>
                <a:gd name="T29" fmla="*/ 1699 h 4606"/>
                <a:gd name="T30" fmla="*/ 140 w 533"/>
                <a:gd name="T31" fmla="*/ 2052 h 4606"/>
                <a:gd name="T32" fmla="*/ 149 w 533"/>
                <a:gd name="T33" fmla="*/ 2418 h 4606"/>
                <a:gd name="T34" fmla="*/ 152 w 533"/>
                <a:gd name="T35" fmla="*/ 2801 h 4606"/>
                <a:gd name="T36" fmla="*/ 154 w 533"/>
                <a:gd name="T37" fmla="*/ 2841 h 4606"/>
                <a:gd name="T38" fmla="*/ 158 w 533"/>
                <a:gd name="T39" fmla="*/ 2952 h 4606"/>
                <a:gd name="T40" fmla="*/ 163 w 533"/>
                <a:gd name="T41" fmla="*/ 3113 h 4606"/>
                <a:gd name="T42" fmla="*/ 170 w 533"/>
                <a:gd name="T43" fmla="*/ 3306 h 4606"/>
                <a:gd name="T44" fmla="*/ 178 w 533"/>
                <a:gd name="T45" fmla="*/ 3515 h 4606"/>
                <a:gd name="T46" fmla="*/ 187 w 533"/>
                <a:gd name="T47" fmla="*/ 3719 h 4606"/>
                <a:gd name="T48" fmla="*/ 194 w 533"/>
                <a:gd name="T49" fmla="*/ 3900 h 4606"/>
                <a:gd name="T50" fmla="*/ 205 w 533"/>
                <a:gd name="T51" fmla="*/ 4041 h 4606"/>
                <a:gd name="T52" fmla="*/ 213 w 533"/>
                <a:gd name="T53" fmla="*/ 4135 h 4606"/>
                <a:gd name="T54" fmla="*/ 227 w 533"/>
                <a:gd name="T55" fmla="*/ 4228 h 4606"/>
                <a:gd name="T56" fmla="*/ 243 w 533"/>
                <a:gd name="T57" fmla="*/ 4320 h 4606"/>
                <a:gd name="T58" fmla="*/ 260 w 533"/>
                <a:gd name="T59" fmla="*/ 4403 h 4606"/>
                <a:gd name="T60" fmla="*/ 278 w 533"/>
                <a:gd name="T61" fmla="*/ 4477 h 4606"/>
                <a:gd name="T62" fmla="*/ 294 w 533"/>
                <a:gd name="T63" fmla="*/ 4536 h 4606"/>
                <a:gd name="T64" fmla="*/ 306 w 533"/>
                <a:gd name="T65" fmla="*/ 4576 h 4606"/>
                <a:gd name="T66" fmla="*/ 314 w 533"/>
                <a:gd name="T67" fmla="*/ 4594 h 4606"/>
                <a:gd name="T68" fmla="*/ 319 w 533"/>
                <a:gd name="T69" fmla="*/ 4600 h 4606"/>
                <a:gd name="T70" fmla="*/ 325 w 533"/>
                <a:gd name="T71" fmla="*/ 4604 h 4606"/>
                <a:gd name="T72" fmla="*/ 333 w 533"/>
                <a:gd name="T73" fmla="*/ 4606 h 4606"/>
                <a:gd name="T74" fmla="*/ 339 w 533"/>
                <a:gd name="T75" fmla="*/ 4606 h 4606"/>
                <a:gd name="T76" fmla="*/ 346 w 533"/>
                <a:gd name="T77" fmla="*/ 4602 h 4606"/>
                <a:gd name="T78" fmla="*/ 351 w 533"/>
                <a:gd name="T79" fmla="*/ 4594 h 4606"/>
                <a:gd name="T80" fmla="*/ 355 w 533"/>
                <a:gd name="T81" fmla="*/ 4580 h 4606"/>
                <a:gd name="T82" fmla="*/ 356 w 533"/>
                <a:gd name="T83" fmla="*/ 4562 h 4606"/>
                <a:gd name="T84" fmla="*/ 351 w 533"/>
                <a:gd name="T85" fmla="*/ 4472 h 4606"/>
                <a:gd name="T86" fmla="*/ 342 w 533"/>
                <a:gd name="T87" fmla="*/ 4325 h 4606"/>
                <a:gd name="T88" fmla="*/ 333 w 533"/>
                <a:gd name="T89" fmla="*/ 4172 h 4606"/>
                <a:gd name="T90" fmla="*/ 330 w 533"/>
                <a:gd name="T91" fmla="*/ 4064 h 4606"/>
                <a:gd name="T92" fmla="*/ 334 w 533"/>
                <a:gd name="T93" fmla="*/ 3826 h 4606"/>
                <a:gd name="T94" fmla="*/ 338 w 533"/>
                <a:gd name="T95" fmla="*/ 3391 h 4606"/>
                <a:gd name="T96" fmla="*/ 339 w 533"/>
                <a:gd name="T97" fmla="*/ 2974 h 4606"/>
                <a:gd name="T98" fmla="*/ 341 w 533"/>
                <a:gd name="T99" fmla="*/ 2788 h 4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3" h="4606">
                  <a:moveTo>
                    <a:pt x="341" y="2788"/>
                  </a:moveTo>
                  <a:lnTo>
                    <a:pt x="343" y="2381"/>
                  </a:lnTo>
                  <a:lnTo>
                    <a:pt x="355" y="2017"/>
                  </a:lnTo>
                  <a:lnTo>
                    <a:pt x="375" y="1679"/>
                  </a:lnTo>
                  <a:lnTo>
                    <a:pt x="402" y="1360"/>
                  </a:lnTo>
                  <a:lnTo>
                    <a:pt x="432" y="1045"/>
                  </a:lnTo>
                  <a:lnTo>
                    <a:pt x="466" y="722"/>
                  </a:lnTo>
                  <a:lnTo>
                    <a:pt x="499" y="377"/>
                  </a:lnTo>
                  <a:lnTo>
                    <a:pt x="533" y="0"/>
                  </a:lnTo>
                  <a:lnTo>
                    <a:pt x="0" y="0"/>
                  </a:lnTo>
                  <a:lnTo>
                    <a:pt x="28" y="343"/>
                  </a:lnTo>
                  <a:lnTo>
                    <a:pt x="56" y="680"/>
                  </a:lnTo>
                  <a:lnTo>
                    <a:pt x="81" y="1016"/>
                  </a:lnTo>
                  <a:lnTo>
                    <a:pt x="105" y="1355"/>
                  </a:lnTo>
                  <a:lnTo>
                    <a:pt x="124" y="1699"/>
                  </a:lnTo>
                  <a:lnTo>
                    <a:pt x="140" y="2052"/>
                  </a:lnTo>
                  <a:lnTo>
                    <a:pt x="149" y="2418"/>
                  </a:lnTo>
                  <a:lnTo>
                    <a:pt x="152" y="2801"/>
                  </a:lnTo>
                  <a:lnTo>
                    <a:pt x="154" y="2841"/>
                  </a:lnTo>
                  <a:lnTo>
                    <a:pt x="158" y="2952"/>
                  </a:lnTo>
                  <a:lnTo>
                    <a:pt x="163" y="3113"/>
                  </a:lnTo>
                  <a:lnTo>
                    <a:pt x="170" y="3306"/>
                  </a:lnTo>
                  <a:lnTo>
                    <a:pt x="178" y="3515"/>
                  </a:lnTo>
                  <a:lnTo>
                    <a:pt x="187" y="3719"/>
                  </a:lnTo>
                  <a:lnTo>
                    <a:pt x="194" y="3900"/>
                  </a:lnTo>
                  <a:lnTo>
                    <a:pt x="205" y="4041"/>
                  </a:lnTo>
                  <a:lnTo>
                    <a:pt x="213" y="4135"/>
                  </a:lnTo>
                  <a:lnTo>
                    <a:pt x="227" y="4228"/>
                  </a:lnTo>
                  <a:lnTo>
                    <a:pt x="243" y="4320"/>
                  </a:lnTo>
                  <a:lnTo>
                    <a:pt x="260" y="4403"/>
                  </a:lnTo>
                  <a:lnTo>
                    <a:pt x="278" y="4477"/>
                  </a:lnTo>
                  <a:lnTo>
                    <a:pt x="294" y="4536"/>
                  </a:lnTo>
                  <a:lnTo>
                    <a:pt x="306" y="4576"/>
                  </a:lnTo>
                  <a:lnTo>
                    <a:pt x="314" y="4594"/>
                  </a:lnTo>
                  <a:lnTo>
                    <a:pt x="319" y="4600"/>
                  </a:lnTo>
                  <a:lnTo>
                    <a:pt x="325" y="4604"/>
                  </a:lnTo>
                  <a:lnTo>
                    <a:pt x="333" y="4606"/>
                  </a:lnTo>
                  <a:lnTo>
                    <a:pt x="339" y="4606"/>
                  </a:lnTo>
                  <a:lnTo>
                    <a:pt x="346" y="4602"/>
                  </a:lnTo>
                  <a:lnTo>
                    <a:pt x="351" y="4594"/>
                  </a:lnTo>
                  <a:lnTo>
                    <a:pt x="355" y="4580"/>
                  </a:lnTo>
                  <a:lnTo>
                    <a:pt x="356" y="4562"/>
                  </a:lnTo>
                  <a:lnTo>
                    <a:pt x="351" y="4472"/>
                  </a:lnTo>
                  <a:lnTo>
                    <a:pt x="342" y="4325"/>
                  </a:lnTo>
                  <a:lnTo>
                    <a:pt x="333" y="4172"/>
                  </a:lnTo>
                  <a:lnTo>
                    <a:pt x="330" y="4064"/>
                  </a:lnTo>
                  <a:lnTo>
                    <a:pt x="334" y="3826"/>
                  </a:lnTo>
                  <a:lnTo>
                    <a:pt x="338" y="3391"/>
                  </a:lnTo>
                  <a:lnTo>
                    <a:pt x="339" y="2974"/>
                  </a:lnTo>
                  <a:lnTo>
                    <a:pt x="341" y="278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51" name="Freeform 50"/>
            <p:cNvSpPr>
              <a:spLocks noChangeAspect="1"/>
            </p:cNvSpPr>
            <p:nvPr/>
          </p:nvSpPr>
          <p:spPr bwMode="auto">
            <a:xfrm>
              <a:off x="6507702" y="2015443"/>
              <a:ext cx="371825" cy="3714845"/>
            </a:xfrm>
            <a:custGeom>
              <a:avLst/>
              <a:gdLst>
                <a:gd name="T0" fmla="*/ 308 w 491"/>
                <a:gd name="T1" fmla="*/ 3826 h 4605"/>
                <a:gd name="T2" fmla="*/ 311 w 491"/>
                <a:gd name="T3" fmla="*/ 2974 h 4605"/>
                <a:gd name="T4" fmla="*/ 315 w 491"/>
                <a:gd name="T5" fmla="*/ 2381 h 4605"/>
                <a:gd name="T6" fmla="*/ 345 w 491"/>
                <a:gd name="T7" fmla="*/ 1679 h 4605"/>
                <a:gd name="T8" fmla="*/ 398 w 491"/>
                <a:gd name="T9" fmla="*/ 1045 h 4605"/>
                <a:gd name="T10" fmla="*/ 460 w 491"/>
                <a:gd name="T11" fmla="*/ 377 h 4605"/>
                <a:gd name="T12" fmla="*/ 472 w 491"/>
                <a:gd name="T13" fmla="*/ 0 h 4605"/>
                <a:gd name="T14" fmla="*/ 416 w 491"/>
                <a:gd name="T15" fmla="*/ 722 h 4605"/>
                <a:gd name="T16" fmla="*/ 361 w 491"/>
                <a:gd name="T17" fmla="*/ 1360 h 4605"/>
                <a:gd name="T18" fmla="*/ 322 w 491"/>
                <a:gd name="T19" fmla="*/ 2017 h 4605"/>
                <a:gd name="T20" fmla="*/ 310 w 491"/>
                <a:gd name="T21" fmla="*/ 2788 h 4605"/>
                <a:gd name="T22" fmla="*/ 308 w 491"/>
                <a:gd name="T23" fmla="*/ 3391 h 4605"/>
                <a:gd name="T24" fmla="*/ 303 w 491"/>
                <a:gd name="T25" fmla="*/ 4064 h 4605"/>
                <a:gd name="T26" fmla="*/ 314 w 491"/>
                <a:gd name="T27" fmla="*/ 4323 h 4605"/>
                <a:gd name="T28" fmla="*/ 328 w 491"/>
                <a:gd name="T29" fmla="*/ 4558 h 4605"/>
                <a:gd name="T30" fmla="*/ 314 w 491"/>
                <a:gd name="T31" fmla="*/ 4604 h 4605"/>
                <a:gd name="T32" fmla="*/ 292 w 491"/>
                <a:gd name="T33" fmla="*/ 4591 h 4605"/>
                <a:gd name="T34" fmla="*/ 275 w 491"/>
                <a:gd name="T35" fmla="*/ 4533 h 4605"/>
                <a:gd name="T36" fmla="*/ 245 w 491"/>
                <a:gd name="T37" fmla="*/ 4402 h 4605"/>
                <a:gd name="T38" fmla="*/ 216 w 491"/>
                <a:gd name="T39" fmla="*/ 4228 h 4605"/>
                <a:gd name="T40" fmla="*/ 196 w 491"/>
                <a:gd name="T41" fmla="*/ 4041 h 4605"/>
                <a:gd name="T42" fmla="*/ 182 w 491"/>
                <a:gd name="T43" fmla="*/ 3719 h 4605"/>
                <a:gd name="T44" fmla="*/ 167 w 491"/>
                <a:gd name="T45" fmla="*/ 3306 h 4605"/>
                <a:gd name="T46" fmla="*/ 156 w 491"/>
                <a:gd name="T47" fmla="*/ 2952 h 4605"/>
                <a:gd name="T48" fmla="*/ 153 w 491"/>
                <a:gd name="T49" fmla="*/ 2801 h 4605"/>
                <a:gd name="T50" fmla="*/ 141 w 491"/>
                <a:gd name="T51" fmla="*/ 2052 h 4605"/>
                <a:gd name="T52" fmla="*/ 112 w 491"/>
                <a:gd name="T53" fmla="*/ 1355 h 4605"/>
                <a:gd name="T54" fmla="*/ 71 w 491"/>
                <a:gd name="T55" fmla="*/ 680 h 4605"/>
                <a:gd name="T56" fmla="*/ 24 w 491"/>
                <a:gd name="T57" fmla="*/ 0 h 4605"/>
                <a:gd name="T58" fmla="*/ 27 w 491"/>
                <a:gd name="T59" fmla="*/ 343 h 4605"/>
                <a:gd name="T60" fmla="*/ 75 w 491"/>
                <a:gd name="T61" fmla="*/ 1016 h 4605"/>
                <a:gd name="T62" fmla="*/ 114 w 491"/>
                <a:gd name="T63" fmla="*/ 1699 h 4605"/>
                <a:gd name="T64" fmla="*/ 137 w 491"/>
                <a:gd name="T65" fmla="*/ 2418 h 4605"/>
                <a:gd name="T66" fmla="*/ 142 w 491"/>
                <a:gd name="T67" fmla="*/ 2841 h 4605"/>
                <a:gd name="T68" fmla="*/ 150 w 491"/>
                <a:gd name="T69" fmla="*/ 3113 h 4605"/>
                <a:gd name="T70" fmla="*/ 164 w 491"/>
                <a:gd name="T71" fmla="*/ 3515 h 4605"/>
                <a:gd name="T72" fmla="*/ 181 w 491"/>
                <a:gd name="T73" fmla="*/ 3900 h 4605"/>
                <a:gd name="T74" fmla="*/ 197 w 491"/>
                <a:gd name="T75" fmla="*/ 4135 h 4605"/>
                <a:gd name="T76" fmla="*/ 225 w 491"/>
                <a:gd name="T77" fmla="*/ 4320 h 4605"/>
                <a:gd name="T78" fmla="*/ 258 w 491"/>
                <a:gd name="T79" fmla="*/ 4476 h 4605"/>
                <a:gd name="T80" fmla="*/ 284 w 491"/>
                <a:gd name="T81" fmla="*/ 4574 h 4605"/>
                <a:gd name="T82" fmla="*/ 296 w 491"/>
                <a:gd name="T83" fmla="*/ 4598 h 4605"/>
                <a:gd name="T84" fmla="*/ 308 w 491"/>
                <a:gd name="T85" fmla="*/ 4605 h 4605"/>
                <a:gd name="T86" fmla="*/ 320 w 491"/>
                <a:gd name="T87" fmla="*/ 4601 h 4605"/>
                <a:gd name="T88" fmla="*/ 328 w 491"/>
                <a:gd name="T89" fmla="*/ 4579 h 4605"/>
                <a:gd name="T90" fmla="*/ 324 w 491"/>
                <a:gd name="T91" fmla="*/ 4471 h 4605"/>
                <a:gd name="T92" fmla="*/ 306 w 491"/>
                <a:gd name="T93" fmla="*/ 4172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1" h="4605">
                  <a:moveTo>
                    <a:pt x="304" y="4064"/>
                  </a:moveTo>
                  <a:lnTo>
                    <a:pt x="308" y="3826"/>
                  </a:lnTo>
                  <a:lnTo>
                    <a:pt x="310" y="3391"/>
                  </a:lnTo>
                  <a:lnTo>
                    <a:pt x="311" y="2974"/>
                  </a:lnTo>
                  <a:lnTo>
                    <a:pt x="313" y="2788"/>
                  </a:lnTo>
                  <a:lnTo>
                    <a:pt x="315" y="2381"/>
                  </a:lnTo>
                  <a:lnTo>
                    <a:pt x="327" y="2017"/>
                  </a:lnTo>
                  <a:lnTo>
                    <a:pt x="345" y="1679"/>
                  </a:lnTo>
                  <a:lnTo>
                    <a:pt x="370" y="1360"/>
                  </a:lnTo>
                  <a:lnTo>
                    <a:pt x="398" y="1045"/>
                  </a:lnTo>
                  <a:lnTo>
                    <a:pt x="428" y="722"/>
                  </a:lnTo>
                  <a:lnTo>
                    <a:pt x="460" y="377"/>
                  </a:lnTo>
                  <a:lnTo>
                    <a:pt x="491" y="0"/>
                  </a:lnTo>
                  <a:lnTo>
                    <a:pt x="472" y="0"/>
                  </a:lnTo>
                  <a:lnTo>
                    <a:pt x="444" y="377"/>
                  </a:lnTo>
                  <a:lnTo>
                    <a:pt x="416" y="722"/>
                  </a:lnTo>
                  <a:lnTo>
                    <a:pt x="388" y="1045"/>
                  </a:lnTo>
                  <a:lnTo>
                    <a:pt x="361" y="1360"/>
                  </a:lnTo>
                  <a:lnTo>
                    <a:pt x="339" y="1679"/>
                  </a:lnTo>
                  <a:lnTo>
                    <a:pt x="322" y="2017"/>
                  </a:lnTo>
                  <a:lnTo>
                    <a:pt x="311" y="2381"/>
                  </a:lnTo>
                  <a:lnTo>
                    <a:pt x="310" y="2788"/>
                  </a:lnTo>
                  <a:lnTo>
                    <a:pt x="309" y="2974"/>
                  </a:lnTo>
                  <a:lnTo>
                    <a:pt x="308" y="3391"/>
                  </a:lnTo>
                  <a:lnTo>
                    <a:pt x="305" y="3826"/>
                  </a:lnTo>
                  <a:lnTo>
                    <a:pt x="303" y="4064"/>
                  </a:lnTo>
                  <a:lnTo>
                    <a:pt x="305" y="4172"/>
                  </a:lnTo>
                  <a:lnTo>
                    <a:pt x="314" y="4323"/>
                  </a:lnTo>
                  <a:lnTo>
                    <a:pt x="323" y="4468"/>
                  </a:lnTo>
                  <a:lnTo>
                    <a:pt x="328" y="4558"/>
                  </a:lnTo>
                  <a:lnTo>
                    <a:pt x="324" y="4591"/>
                  </a:lnTo>
                  <a:lnTo>
                    <a:pt x="314" y="4604"/>
                  </a:lnTo>
                  <a:lnTo>
                    <a:pt x="303" y="4601"/>
                  </a:lnTo>
                  <a:lnTo>
                    <a:pt x="292" y="4591"/>
                  </a:lnTo>
                  <a:lnTo>
                    <a:pt x="286" y="4572"/>
                  </a:lnTo>
                  <a:lnTo>
                    <a:pt x="275" y="4533"/>
                  </a:lnTo>
                  <a:lnTo>
                    <a:pt x="261" y="4475"/>
                  </a:lnTo>
                  <a:lnTo>
                    <a:pt x="245" y="4402"/>
                  </a:lnTo>
                  <a:lnTo>
                    <a:pt x="230" y="4318"/>
                  </a:lnTo>
                  <a:lnTo>
                    <a:pt x="216" y="4228"/>
                  </a:lnTo>
                  <a:lnTo>
                    <a:pt x="203" y="4135"/>
                  </a:lnTo>
                  <a:lnTo>
                    <a:pt x="196" y="4041"/>
                  </a:lnTo>
                  <a:lnTo>
                    <a:pt x="189" y="3900"/>
                  </a:lnTo>
                  <a:lnTo>
                    <a:pt x="182" y="3719"/>
                  </a:lnTo>
                  <a:lnTo>
                    <a:pt x="174" y="3515"/>
                  </a:lnTo>
                  <a:lnTo>
                    <a:pt x="167" y="3306"/>
                  </a:lnTo>
                  <a:lnTo>
                    <a:pt x="161" y="3113"/>
                  </a:lnTo>
                  <a:lnTo>
                    <a:pt x="156" y="2952"/>
                  </a:lnTo>
                  <a:lnTo>
                    <a:pt x="154" y="2841"/>
                  </a:lnTo>
                  <a:lnTo>
                    <a:pt x="153" y="2801"/>
                  </a:lnTo>
                  <a:lnTo>
                    <a:pt x="150" y="2418"/>
                  </a:lnTo>
                  <a:lnTo>
                    <a:pt x="141" y="2052"/>
                  </a:lnTo>
                  <a:lnTo>
                    <a:pt x="128" y="1699"/>
                  </a:lnTo>
                  <a:lnTo>
                    <a:pt x="112" y="1355"/>
                  </a:lnTo>
                  <a:lnTo>
                    <a:pt x="93" y="1016"/>
                  </a:lnTo>
                  <a:lnTo>
                    <a:pt x="71" y="680"/>
                  </a:lnTo>
                  <a:lnTo>
                    <a:pt x="48" y="343"/>
                  </a:lnTo>
                  <a:lnTo>
                    <a:pt x="24" y="0"/>
                  </a:lnTo>
                  <a:lnTo>
                    <a:pt x="0" y="0"/>
                  </a:lnTo>
                  <a:lnTo>
                    <a:pt x="27" y="343"/>
                  </a:lnTo>
                  <a:lnTo>
                    <a:pt x="52" y="680"/>
                  </a:lnTo>
                  <a:lnTo>
                    <a:pt x="75" y="1016"/>
                  </a:lnTo>
                  <a:lnTo>
                    <a:pt x="97" y="1355"/>
                  </a:lnTo>
                  <a:lnTo>
                    <a:pt x="114" y="1699"/>
                  </a:lnTo>
                  <a:lnTo>
                    <a:pt x="128" y="2052"/>
                  </a:lnTo>
                  <a:lnTo>
                    <a:pt x="137" y="2418"/>
                  </a:lnTo>
                  <a:lnTo>
                    <a:pt x="141" y="2801"/>
                  </a:lnTo>
                  <a:lnTo>
                    <a:pt x="142" y="2841"/>
                  </a:lnTo>
                  <a:lnTo>
                    <a:pt x="146" y="2952"/>
                  </a:lnTo>
                  <a:lnTo>
                    <a:pt x="150" y="3113"/>
                  </a:lnTo>
                  <a:lnTo>
                    <a:pt x="156" y="3306"/>
                  </a:lnTo>
                  <a:lnTo>
                    <a:pt x="164" y="3515"/>
                  </a:lnTo>
                  <a:lnTo>
                    <a:pt x="173" y="3719"/>
                  </a:lnTo>
                  <a:lnTo>
                    <a:pt x="181" y="3900"/>
                  </a:lnTo>
                  <a:lnTo>
                    <a:pt x="188" y="4041"/>
                  </a:lnTo>
                  <a:lnTo>
                    <a:pt x="197" y="4135"/>
                  </a:lnTo>
                  <a:lnTo>
                    <a:pt x="209" y="4228"/>
                  </a:lnTo>
                  <a:lnTo>
                    <a:pt x="225" y="4320"/>
                  </a:lnTo>
                  <a:lnTo>
                    <a:pt x="242" y="4403"/>
                  </a:lnTo>
                  <a:lnTo>
                    <a:pt x="258" y="4476"/>
                  </a:lnTo>
                  <a:lnTo>
                    <a:pt x="272" y="4533"/>
                  </a:lnTo>
                  <a:lnTo>
                    <a:pt x="284" y="4574"/>
                  </a:lnTo>
                  <a:lnTo>
                    <a:pt x="291" y="4592"/>
                  </a:lnTo>
                  <a:lnTo>
                    <a:pt x="296" y="4598"/>
                  </a:lnTo>
                  <a:lnTo>
                    <a:pt x="301" y="4602"/>
                  </a:lnTo>
                  <a:lnTo>
                    <a:pt x="308" y="4605"/>
                  </a:lnTo>
                  <a:lnTo>
                    <a:pt x="314" y="4605"/>
                  </a:lnTo>
                  <a:lnTo>
                    <a:pt x="320" y="4601"/>
                  </a:lnTo>
                  <a:lnTo>
                    <a:pt x="325" y="4592"/>
                  </a:lnTo>
                  <a:lnTo>
                    <a:pt x="328" y="4579"/>
                  </a:lnTo>
                  <a:lnTo>
                    <a:pt x="329" y="4559"/>
                  </a:lnTo>
                  <a:lnTo>
                    <a:pt x="324" y="4471"/>
                  </a:lnTo>
                  <a:lnTo>
                    <a:pt x="315" y="4325"/>
                  </a:lnTo>
                  <a:lnTo>
                    <a:pt x="306" y="4172"/>
                  </a:lnTo>
                  <a:lnTo>
                    <a:pt x="304" y="4064"/>
                  </a:lnTo>
                  <a:close/>
                </a:path>
              </a:pathLst>
            </a:custGeom>
            <a:solidFill>
              <a:srgbClr val="FF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52" name="Freeform 51"/>
            <p:cNvSpPr>
              <a:spLocks noChangeAspect="1"/>
            </p:cNvSpPr>
            <p:nvPr/>
          </p:nvSpPr>
          <p:spPr bwMode="auto">
            <a:xfrm>
              <a:off x="6525914" y="2015443"/>
              <a:ext cx="338436" cy="3713231"/>
            </a:xfrm>
            <a:custGeom>
              <a:avLst/>
              <a:gdLst>
                <a:gd name="T0" fmla="*/ 179 w 448"/>
                <a:gd name="T1" fmla="*/ 4135 h 4604"/>
                <a:gd name="T2" fmla="*/ 206 w 448"/>
                <a:gd name="T3" fmla="*/ 4318 h 4604"/>
                <a:gd name="T4" fmla="*/ 237 w 448"/>
                <a:gd name="T5" fmla="*/ 4475 h 4604"/>
                <a:gd name="T6" fmla="*/ 262 w 448"/>
                <a:gd name="T7" fmla="*/ 4572 h 4604"/>
                <a:gd name="T8" fmla="*/ 279 w 448"/>
                <a:gd name="T9" fmla="*/ 4601 h 4604"/>
                <a:gd name="T10" fmla="*/ 300 w 448"/>
                <a:gd name="T11" fmla="*/ 4591 h 4604"/>
                <a:gd name="T12" fmla="*/ 299 w 448"/>
                <a:gd name="T13" fmla="*/ 4468 h 4604"/>
                <a:gd name="T14" fmla="*/ 281 w 448"/>
                <a:gd name="T15" fmla="*/ 4172 h 4604"/>
                <a:gd name="T16" fmla="*/ 281 w 448"/>
                <a:gd name="T17" fmla="*/ 3826 h 4604"/>
                <a:gd name="T18" fmla="*/ 285 w 448"/>
                <a:gd name="T19" fmla="*/ 2974 h 4604"/>
                <a:gd name="T20" fmla="*/ 287 w 448"/>
                <a:gd name="T21" fmla="*/ 2381 h 4604"/>
                <a:gd name="T22" fmla="*/ 315 w 448"/>
                <a:gd name="T23" fmla="*/ 1679 h 4604"/>
                <a:gd name="T24" fmla="*/ 364 w 448"/>
                <a:gd name="T25" fmla="*/ 1045 h 4604"/>
                <a:gd name="T26" fmla="*/ 420 w 448"/>
                <a:gd name="T27" fmla="*/ 377 h 4604"/>
                <a:gd name="T28" fmla="*/ 430 w 448"/>
                <a:gd name="T29" fmla="*/ 0 h 4604"/>
                <a:gd name="T30" fmla="*/ 379 w 448"/>
                <a:gd name="T31" fmla="*/ 722 h 4604"/>
                <a:gd name="T32" fmla="*/ 329 w 448"/>
                <a:gd name="T33" fmla="*/ 1360 h 4604"/>
                <a:gd name="T34" fmla="*/ 294 w 448"/>
                <a:gd name="T35" fmla="*/ 2017 h 4604"/>
                <a:gd name="T36" fmla="*/ 282 w 448"/>
                <a:gd name="T37" fmla="*/ 2788 h 4604"/>
                <a:gd name="T38" fmla="*/ 280 w 448"/>
                <a:gd name="T39" fmla="*/ 3391 h 4604"/>
                <a:gd name="T40" fmla="*/ 276 w 448"/>
                <a:gd name="T41" fmla="*/ 4064 h 4604"/>
                <a:gd name="T42" fmla="*/ 287 w 448"/>
                <a:gd name="T43" fmla="*/ 4322 h 4604"/>
                <a:gd name="T44" fmla="*/ 301 w 448"/>
                <a:gd name="T45" fmla="*/ 4557 h 4604"/>
                <a:gd name="T46" fmla="*/ 289 w 448"/>
                <a:gd name="T47" fmla="*/ 4601 h 4604"/>
                <a:gd name="T48" fmla="*/ 270 w 448"/>
                <a:gd name="T49" fmla="*/ 4589 h 4604"/>
                <a:gd name="T50" fmla="*/ 253 w 448"/>
                <a:gd name="T51" fmla="*/ 4531 h 4604"/>
                <a:gd name="T52" fmla="*/ 226 w 448"/>
                <a:gd name="T53" fmla="*/ 4400 h 4604"/>
                <a:gd name="T54" fmla="*/ 198 w 448"/>
                <a:gd name="T55" fmla="*/ 4228 h 4604"/>
                <a:gd name="T56" fmla="*/ 179 w 448"/>
                <a:gd name="T57" fmla="*/ 4041 h 4604"/>
                <a:gd name="T58" fmla="*/ 167 w 448"/>
                <a:gd name="T59" fmla="*/ 3719 h 4604"/>
                <a:gd name="T60" fmla="*/ 155 w 448"/>
                <a:gd name="T61" fmla="*/ 3306 h 4604"/>
                <a:gd name="T62" fmla="*/ 144 w 448"/>
                <a:gd name="T63" fmla="*/ 2952 h 4604"/>
                <a:gd name="T64" fmla="*/ 140 w 448"/>
                <a:gd name="T65" fmla="*/ 2801 h 4604"/>
                <a:gd name="T66" fmla="*/ 130 w 448"/>
                <a:gd name="T67" fmla="*/ 2052 h 4604"/>
                <a:gd name="T68" fmla="*/ 104 w 448"/>
                <a:gd name="T69" fmla="*/ 1355 h 4604"/>
                <a:gd name="T70" fmla="*/ 68 w 448"/>
                <a:gd name="T71" fmla="*/ 680 h 4604"/>
                <a:gd name="T72" fmla="*/ 24 w 448"/>
                <a:gd name="T73" fmla="*/ 0 h 4604"/>
                <a:gd name="T74" fmla="*/ 24 w 448"/>
                <a:gd name="T75" fmla="*/ 343 h 4604"/>
                <a:gd name="T76" fmla="*/ 69 w 448"/>
                <a:gd name="T77" fmla="*/ 1016 h 4604"/>
                <a:gd name="T78" fmla="*/ 104 w 448"/>
                <a:gd name="T79" fmla="*/ 1699 h 4604"/>
                <a:gd name="T80" fmla="*/ 126 w 448"/>
                <a:gd name="T81" fmla="*/ 2418 h 4604"/>
                <a:gd name="T82" fmla="*/ 130 w 448"/>
                <a:gd name="T83" fmla="*/ 2841 h 4604"/>
                <a:gd name="T84" fmla="*/ 137 w 448"/>
                <a:gd name="T85" fmla="*/ 3113 h 4604"/>
                <a:gd name="T86" fmla="*/ 150 w 448"/>
                <a:gd name="T87" fmla="*/ 3515 h 4604"/>
                <a:gd name="T88" fmla="*/ 165 w 448"/>
                <a:gd name="T89" fmla="*/ 3900 h 4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8" h="4604">
                  <a:moveTo>
                    <a:pt x="172" y="4041"/>
                  </a:moveTo>
                  <a:lnTo>
                    <a:pt x="179" y="4135"/>
                  </a:lnTo>
                  <a:lnTo>
                    <a:pt x="192" y="4228"/>
                  </a:lnTo>
                  <a:lnTo>
                    <a:pt x="206" y="4318"/>
                  </a:lnTo>
                  <a:lnTo>
                    <a:pt x="221" y="4402"/>
                  </a:lnTo>
                  <a:lnTo>
                    <a:pt x="237" y="4475"/>
                  </a:lnTo>
                  <a:lnTo>
                    <a:pt x="251" y="4533"/>
                  </a:lnTo>
                  <a:lnTo>
                    <a:pt x="262" y="4572"/>
                  </a:lnTo>
                  <a:lnTo>
                    <a:pt x="268" y="4591"/>
                  </a:lnTo>
                  <a:lnTo>
                    <a:pt x="279" y="4601"/>
                  </a:lnTo>
                  <a:lnTo>
                    <a:pt x="290" y="4604"/>
                  </a:lnTo>
                  <a:lnTo>
                    <a:pt x="300" y="4591"/>
                  </a:lnTo>
                  <a:lnTo>
                    <a:pt x="304" y="4558"/>
                  </a:lnTo>
                  <a:lnTo>
                    <a:pt x="299" y="4468"/>
                  </a:lnTo>
                  <a:lnTo>
                    <a:pt x="290" y="4323"/>
                  </a:lnTo>
                  <a:lnTo>
                    <a:pt x="281" y="4172"/>
                  </a:lnTo>
                  <a:lnTo>
                    <a:pt x="279" y="4064"/>
                  </a:lnTo>
                  <a:lnTo>
                    <a:pt x="281" y="3826"/>
                  </a:lnTo>
                  <a:lnTo>
                    <a:pt x="284" y="3391"/>
                  </a:lnTo>
                  <a:lnTo>
                    <a:pt x="285" y="2974"/>
                  </a:lnTo>
                  <a:lnTo>
                    <a:pt x="286" y="2788"/>
                  </a:lnTo>
                  <a:lnTo>
                    <a:pt x="287" y="2381"/>
                  </a:lnTo>
                  <a:lnTo>
                    <a:pt x="298" y="2017"/>
                  </a:lnTo>
                  <a:lnTo>
                    <a:pt x="315" y="1679"/>
                  </a:lnTo>
                  <a:lnTo>
                    <a:pt x="337" y="1360"/>
                  </a:lnTo>
                  <a:lnTo>
                    <a:pt x="364" y="1045"/>
                  </a:lnTo>
                  <a:lnTo>
                    <a:pt x="392" y="722"/>
                  </a:lnTo>
                  <a:lnTo>
                    <a:pt x="420" y="377"/>
                  </a:lnTo>
                  <a:lnTo>
                    <a:pt x="448" y="0"/>
                  </a:lnTo>
                  <a:lnTo>
                    <a:pt x="430" y="0"/>
                  </a:lnTo>
                  <a:lnTo>
                    <a:pt x="404" y="377"/>
                  </a:lnTo>
                  <a:lnTo>
                    <a:pt x="379" y="722"/>
                  </a:lnTo>
                  <a:lnTo>
                    <a:pt x="354" y="1045"/>
                  </a:lnTo>
                  <a:lnTo>
                    <a:pt x="329" y="1360"/>
                  </a:lnTo>
                  <a:lnTo>
                    <a:pt x="309" y="1679"/>
                  </a:lnTo>
                  <a:lnTo>
                    <a:pt x="294" y="2017"/>
                  </a:lnTo>
                  <a:lnTo>
                    <a:pt x="284" y="2381"/>
                  </a:lnTo>
                  <a:lnTo>
                    <a:pt x="282" y="2788"/>
                  </a:lnTo>
                  <a:lnTo>
                    <a:pt x="282" y="2974"/>
                  </a:lnTo>
                  <a:lnTo>
                    <a:pt x="280" y="3391"/>
                  </a:lnTo>
                  <a:lnTo>
                    <a:pt x="279" y="3826"/>
                  </a:lnTo>
                  <a:lnTo>
                    <a:pt x="276" y="4064"/>
                  </a:lnTo>
                  <a:lnTo>
                    <a:pt x="279" y="4172"/>
                  </a:lnTo>
                  <a:lnTo>
                    <a:pt x="287" y="4322"/>
                  </a:lnTo>
                  <a:lnTo>
                    <a:pt x="296" y="4468"/>
                  </a:lnTo>
                  <a:lnTo>
                    <a:pt x="301" y="4557"/>
                  </a:lnTo>
                  <a:lnTo>
                    <a:pt x="298" y="4589"/>
                  </a:lnTo>
                  <a:lnTo>
                    <a:pt x="289" y="4601"/>
                  </a:lnTo>
                  <a:lnTo>
                    <a:pt x="279" y="4600"/>
                  </a:lnTo>
                  <a:lnTo>
                    <a:pt x="270" y="4589"/>
                  </a:lnTo>
                  <a:lnTo>
                    <a:pt x="263" y="4571"/>
                  </a:lnTo>
                  <a:lnTo>
                    <a:pt x="253" y="4531"/>
                  </a:lnTo>
                  <a:lnTo>
                    <a:pt x="240" y="4473"/>
                  </a:lnTo>
                  <a:lnTo>
                    <a:pt x="226" y="4400"/>
                  </a:lnTo>
                  <a:lnTo>
                    <a:pt x="211" y="4318"/>
                  </a:lnTo>
                  <a:lnTo>
                    <a:pt x="198" y="4228"/>
                  </a:lnTo>
                  <a:lnTo>
                    <a:pt x="187" y="4135"/>
                  </a:lnTo>
                  <a:lnTo>
                    <a:pt x="179" y="4041"/>
                  </a:lnTo>
                  <a:lnTo>
                    <a:pt x="173" y="3900"/>
                  </a:lnTo>
                  <a:lnTo>
                    <a:pt x="167" y="3719"/>
                  </a:lnTo>
                  <a:lnTo>
                    <a:pt x="160" y="3515"/>
                  </a:lnTo>
                  <a:lnTo>
                    <a:pt x="155" y="3306"/>
                  </a:lnTo>
                  <a:lnTo>
                    <a:pt x="149" y="3113"/>
                  </a:lnTo>
                  <a:lnTo>
                    <a:pt x="144" y="2952"/>
                  </a:lnTo>
                  <a:lnTo>
                    <a:pt x="141" y="2841"/>
                  </a:lnTo>
                  <a:lnTo>
                    <a:pt x="140" y="2801"/>
                  </a:lnTo>
                  <a:lnTo>
                    <a:pt x="137" y="2418"/>
                  </a:lnTo>
                  <a:lnTo>
                    <a:pt x="130" y="2052"/>
                  </a:lnTo>
                  <a:lnTo>
                    <a:pt x="118" y="1699"/>
                  </a:lnTo>
                  <a:lnTo>
                    <a:pt x="104" y="1355"/>
                  </a:lnTo>
                  <a:lnTo>
                    <a:pt x="87" y="1016"/>
                  </a:lnTo>
                  <a:lnTo>
                    <a:pt x="68" y="680"/>
                  </a:lnTo>
                  <a:lnTo>
                    <a:pt x="46" y="343"/>
                  </a:lnTo>
                  <a:lnTo>
                    <a:pt x="24" y="0"/>
                  </a:lnTo>
                  <a:lnTo>
                    <a:pt x="0" y="0"/>
                  </a:lnTo>
                  <a:lnTo>
                    <a:pt x="24" y="343"/>
                  </a:lnTo>
                  <a:lnTo>
                    <a:pt x="47" y="680"/>
                  </a:lnTo>
                  <a:lnTo>
                    <a:pt x="69" y="1016"/>
                  </a:lnTo>
                  <a:lnTo>
                    <a:pt x="88" y="1355"/>
                  </a:lnTo>
                  <a:lnTo>
                    <a:pt x="104" y="1699"/>
                  </a:lnTo>
                  <a:lnTo>
                    <a:pt x="117" y="2052"/>
                  </a:lnTo>
                  <a:lnTo>
                    <a:pt x="126" y="2418"/>
                  </a:lnTo>
                  <a:lnTo>
                    <a:pt x="129" y="2801"/>
                  </a:lnTo>
                  <a:lnTo>
                    <a:pt x="130" y="2841"/>
                  </a:lnTo>
                  <a:lnTo>
                    <a:pt x="132" y="2952"/>
                  </a:lnTo>
                  <a:lnTo>
                    <a:pt x="137" y="3113"/>
                  </a:lnTo>
                  <a:lnTo>
                    <a:pt x="143" y="3306"/>
                  </a:lnTo>
                  <a:lnTo>
                    <a:pt x="150" y="3515"/>
                  </a:lnTo>
                  <a:lnTo>
                    <a:pt x="158" y="3719"/>
                  </a:lnTo>
                  <a:lnTo>
                    <a:pt x="165" y="3900"/>
                  </a:lnTo>
                  <a:lnTo>
                    <a:pt x="172" y="4041"/>
                  </a:lnTo>
                  <a:close/>
                </a:path>
              </a:pathLst>
            </a:custGeom>
            <a:solidFill>
              <a:srgbClr val="FF232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53" name="Freeform 52"/>
            <p:cNvSpPr>
              <a:spLocks noChangeAspect="1"/>
            </p:cNvSpPr>
            <p:nvPr/>
          </p:nvSpPr>
          <p:spPr bwMode="auto">
            <a:xfrm>
              <a:off x="6544125" y="2015443"/>
              <a:ext cx="306566" cy="3711617"/>
            </a:xfrm>
            <a:custGeom>
              <a:avLst/>
              <a:gdLst>
                <a:gd name="T0" fmla="*/ 163 w 406"/>
                <a:gd name="T1" fmla="*/ 4135 h 4601"/>
                <a:gd name="T2" fmla="*/ 187 w 406"/>
                <a:gd name="T3" fmla="*/ 4318 h 4601"/>
                <a:gd name="T4" fmla="*/ 216 w 406"/>
                <a:gd name="T5" fmla="*/ 4473 h 4601"/>
                <a:gd name="T6" fmla="*/ 239 w 406"/>
                <a:gd name="T7" fmla="*/ 4571 h 4601"/>
                <a:gd name="T8" fmla="*/ 255 w 406"/>
                <a:gd name="T9" fmla="*/ 4600 h 4601"/>
                <a:gd name="T10" fmla="*/ 274 w 406"/>
                <a:gd name="T11" fmla="*/ 4589 h 4601"/>
                <a:gd name="T12" fmla="*/ 272 w 406"/>
                <a:gd name="T13" fmla="*/ 4468 h 4601"/>
                <a:gd name="T14" fmla="*/ 255 w 406"/>
                <a:gd name="T15" fmla="*/ 4172 h 4601"/>
                <a:gd name="T16" fmla="*/ 255 w 406"/>
                <a:gd name="T17" fmla="*/ 3826 h 4601"/>
                <a:gd name="T18" fmla="*/ 258 w 406"/>
                <a:gd name="T19" fmla="*/ 2974 h 4601"/>
                <a:gd name="T20" fmla="*/ 260 w 406"/>
                <a:gd name="T21" fmla="*/ 2381 h 4601"/>
                <a:gd name="T22" fmla="*/ 285 w 406"/>
                <a:gd name="T23" fmla="*/ 1679 h 4601"/>
                <a:gd name="T24" fmla="*/ 330 w 406"/>
                <a:gd name="T25" fmla="*/ 1045 h 4601"/>
                <a:gd name="T26" fmla="*/ 380 w 406"/>
                <a:gd name="T27" fmla="*/ 377 h 4601"/>
                <a:gd name="T28" fmla="*/ 387 w 406"/>
                <a:gd name="T29" fmla="*/ 0 h 4601"/>
                <a:gd name="T30" fmla="*/ 341 w 406"/>
                <a:gd name="T31" fmla="*/ 722 h 4601"/>
                <a:gd name="T32" fmla="*/ 298 w 406"/>
                <a:gd name="T33" fmla="*/ 1360 h 4601"/>
                <a:gd name="T34" fmla="*/ 266 w 406"/>
                <a:gd name="T35" fmla="*/ 2017 h 4601"/>
                <a:gd name="T36" fmla="*/ 256 w 406"/>
                <a:gd name="T37" fmla="*/ 2788 h 4601"/>
                <a:gd name="T38" fmla="*/ 253 w 406"/>
                <a:gd name="T39" fmla="*/ 3391 h 4601"/>
                <a:gd name="T40" fmla="*/ 249 w 406"/>
                <a:gd name="T41" fmla="*/ 4064 h 4601"/>
                <a:gd name="T42" fmla="*/ 261 w 406"/>
                <a:gd name="T43" fmla="*/ 4322 h 4601"/>
                <a:gd name="T44" fmla="*/ 275 w 406"/>
                <a:gd name="T45" fmla="*/ 4555 h 4601"/>
                <a:gd name="T46" fmla="*/ 265 w 406"/>
                <a:gd name="T47" fmla="*/ 4600 h 4601"/>
                <a:gd name="T48" fmla="*/ 247 w 406"/>
                <a:gd name="T49" fmla="*/ 4588 h 4601"/>
                <a:gd name="T50" fmla="*/ 232 w 406"/>
                <a:gd name="T51" fmla="*/ 4529 h 4601"/>
                <a:gd name="T52" fmla="*/ 206 w 406"/>
                <a:gd name="T53" fmla="*/ 4400 h 4601"/>
                <a:gd name="T54" fmla="*/ 181 w 406"/>
                <a:gd name="T55" fmla="*/ 4228 h 4601"/>
                <a:gd name="T56" fmla="*/ 163 w 406"/>
                <a:gd name="T57" fmla="*/ 4041 h 4601"/>
                <a:gd name="T58" fmla="*/ 141 w 406"/>
                <a:gd name="T59" fmla="*/ 3306 h 4601"/>
                <a:gd name="T60" fmla="*/ 130 w 406"/>
                <a:gd name="T61" fmla="*/ 2801 h 4601"/>
                <a:gd name="T62" fmla="*/ 120 w 406"/>
                <a:gd name="T63" fmla="*/ 2052 h 4601"/>
                <a:gd name="T64" fmla="*/ 96 w 406"/>
                <a:gd name="T65" fmla="*/ 1355 h 4601"/>
                <a:gd name="T66" fmla="*/ 63 w 406"/>
                <a:gd name="T67" fmla="*/ 680 h 4601"/>
                <a:gd name="T68" fmla="*/ 24 w 406"/>
                <a:gd name="T69" fmla="*/ 0 h 4601"/>
                <a:gd name="T70" fmla="*/ 22 w 406"/>
                <a:gd name="T71" fmla="*/ 343 h 4601"/>
                <a:gd name="T72" fmla="*/ 63 w 406"/>
                <a:gd name="T73" fmla="*/ 1016 h 4601"/>
                <a:gd name="T74" fmla="*/ 94 w 406"/>
                <a:gd name="T75" fmla="*/ 1699 h 4601"/>
                <a:gd name="T76" fmla="*/ 113 w 406"/>
                <a:gd name="T77" fmla="*/ 2418 h 4601"/>
                <a:gd name="T78" fmla="*/ 117 w 406"/>
                <a:gd name="T79" fmla="*/ 2841 h 4601"/>
                <a:gd name="T80" fmla="*/ 125 w 406"/>
                <a:gd name="T81" fmla="*/ 3113 h 4601"/>
                <a:gd name="T82" fmla="*/ 136 w 406"/>
                <a:gd name="T83" fmla="*/ 3515 h 4601"/>
                <a:gd name="T84" fmla="*/ 149 w 406"/>
                <a:gd name="T85" fmla="*/ 3900 h 4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6" h="4601">
                  <a:moveTo>
                    <a:pt x="155" y="4041"/>
                  </a:moveTo>
                  <a:lnTo>
                    <a:pt x="163" y="4135"/>
                  </a:lnTo>
                  <a:lnTo>
                    <a:pt x="174" y="4228"/>
                  </a:lnTo>
                  <a:lnTo>
                    <a:pt x="187" y="4318"/>
                  </a:lnTo>
                  <a:lnTo>
                    <a:pt x="202" y="4400"/>
                  </a:lnTo>
                  <a:lnTo>
                    <a:pt x="216" y="4473"/>
                  </a:lnTo>
                  <a:lnTo>
                    <a:pt x="229" y="4531"/>
                  </a:lnTo>
                  <a:lnTo>
                    <a:pt x="239" y="4571"/>
                  </a:lnTo>
                  <a:lnTo>
                    <a:pt x="246" y="4589"/>
                  </a:lnTo>
                  <a:lnTo>
                    <a:pt x="255" y="4600"/>
                  </a:lnTo>
                  <a:lnTo>
                    <a:pt x="265" y="4601"/>
                  </a:lnTo>
                  <a:lnTo>
                    <a:pt x="274" y="4589"/>
                  </a:lnTo>
                  <a:lnTo>
                    <a:pt x="277" y="4557"/>
                  </a:lnTo>
                  <a:lnTo>
                    <a:pt x="272" y="4468"/>
                  </a:lnTo>
                  <a:lnTo>
                    <a:pt x="263" y="4322"/>
                  </a:lnTo>
                  <a:lnTo>
                    <a:pt x="255" y="4172"/>
                  </a:lnTo>
                  <a:lnTo>
                    <a:pt x="252" y="4064"/>
                  </a:lnTo>
                  <a:lnTo>
                    <a:pt x="255" y="3826"/>
                  </a:lnTo>
                  <a:lnTo>
                    <a:pt x="256" y="3391"/>
                  </a:lnTo>
                  <a:lnTo>
                    <a:pt x="258" y="2974"/>
                  </a:lnTo>
                  <a:lnTo>
                    <a:pt x="258" y="2788"/>
                  </a:lnTo>
                  <a:lnTo>
                    <a:pt x="260" y="2381"/>
                  </a:lnTo>
                  <a:lnTo>
                    <a:pt x="270" y="2017"/>
                  </a:lnTo>
                  <a:lnTo>
                    <a:pt x="285" y="1679"/>
                  </a:lnTo>
                  <a:lnTo>
                    <a:pt x="305" y="1360"/>
                  </a:lnTo>
                  <a:lnTo>
                    <a:pt x="330" y="1045"/>
                  </a:lnTo>
                  <a:lnTo>
                    <a:pt x="355" y="722"/>
                  </a:lnTo>
                  <a:lnTo>
                    <a:pt x="380" y="377"/>
                  </a:lnTo>
                  <a:lnTo>
                    <a:pt x="406" y="0"/>
                  </a:lnTo>
                  <a:lnTo>
                    <a:pt x="387" y="0"/>
                  </a:lnTo>
                  <a:lnTo>
                    <a:pt x="364" y="377"/>
                  </a:lnTo>
                  <a:lnTo>
                    <a:pt x="341" y="722"/>
                  </a:lnTo>
                  <a:lnTo>
                    <a:pt x="319" y="1045"/>
                  </a:lnTo>
                  <a:lnTo>
                    <a:pt x="298" y="1360"/>
                  </a:lnTo>
                  <a:lnTo>
                    <a:pt x="280" y="1679"/>
                  </a:lnTo>
                  <a:lnTo>
                    <a:pt x="266" y="2017"/>
                  </a:lnTo>
                  <a:lnTo>
                    <a:pt x="257" y="2381"/>
                  </a:lnTo>
                  <a:lnTo>
                    <a:pt x="256" y="2788"/>
                  </a:lnTo>
                  <a:lnTo>
                    <a:pt x="256" y="2974"/>
                  </a:lnTo>
                  <a:lnTo>
                    <a:pt x="253" y="3391"/>
                  </a:lnTo>
                  <a:lnTo>
                    <a:pt x="252" y="3826"/>
                  </a:lnTo>
                  <a:lnTo>
                    <a:pt x="249" y="4064"/>
                  </a:lnTo>
                  <a:lnTo>
                    <a:pt x="252" y="4171"/>
                  </a:lnTo>
                  <a:lnTo>
                    <a:pt x="261" y="4322"/>
                  </a:lnTo>
                  <a:lnTo>
                    <a:pt x="271" y="4467"/>
                  </a:lnTo>
                  <a:lnTo>
                    <a:pt x="275" y="4555"/>
                  </a:lnTo>
                  <a:lnTo>
                    <a:pt x="272" y="4588"/>
                  </a:lnTo>
                  <a:lnTo>
                    <a:pt x="265" y="4600"/>
                  </a:lnTo>
                  <a:lnTo>
                    <a:pt x="255" y="4598"/>
                  </a:lnTo>
                  <a:lnTo>
                    <a:pt x="247" y="4588"/>
                  </a:lnTo>
                  <a:lnTo>
                    <a:pt x="242" y="4570"/>
                  </a:lnTo>
                  <a:lnTo>
                    <a:pt x="232" y="4529"/>
                  </a:lnTo>
                  <a:lnTo>
                    <a:pt x="220" y="4472"/>
                  </a:lnTo>
                  <a:lnTo>
                    <a:pt x="206" y="4400"/>
                  </a:lnTo>
                  <a:lnTo>
                    <a:pt x="192" y="4318"/>
                  </a:lnTo>
                  <a:lnTo>
                    <a:pt x="181" y="4228"/>
                  </a:lnTo>
                  <a:lnTo>
                    <a:pt x="169" y="4135"/>
                  </a:lnTo>
                  <a:lnTo>
                    <a:pt x="163" y="4041"/>
                  </a:lnTo>
                  <a:lnTo>
                    <a:pt x="152" y="3719"/>
                  </a:lnTo>
                  <a:lnTo>
                    <a:pt x="141" y="3306"/>
                  </a:lnTo>
                  <a:lnTo>
                    <a:pt x="134" y="2952"/>
                  </a:lnTo>
                  <a:lnTo>
                    <a:pt x="130" y="2801"/>
                  </a:lnTo>
                  <a:lnTo>
                    <a:pt x="127" y="2418"/>
                  </a:lnTo>
                  <a:lnTo>
                    <a:pt x="120" y="2052"/>
                  </a:lnTo>
                  <a:lnTo>
                    <a:pt x="110" y="1699"/>
                  </a:lnTo>
                  <a:lnTo>
                    <a:pt x="96" y="1355"/>
                  </a:lnTo>
                  <a:lnTo>
                    <a:pt x="80" y="1016"/>
                  </a:lnTo>
                  <a:lnTo>
                    <a:pt x="63" y="680"/>
                  </a:lnTo>
                  <a:lnTo>
                    <a:pt x="44" y="343"/>
                  </a:lnTo>
                  <a:lnTo>
                    <a:pt x="24" y="0"/>
                  </a:lnTo>
                  <a:lnTo>
                    <a:pt x="0" y="0"/>
                  </a:lnTo>
                  <a:lnTo>
                    <a:pt x="22" y="343"/>
                  </a:lnTo>
                  <a:lnTo>
                    <a:pt x="44" y="680"/>
                  </a:lnTo>
                  <a:lnTo>
                    <a:pt x="63" y="1016"/>
                  </a:lnTo>
                  <a:lnTo>
                    <a:pt x="80" y="1355"/>
                  </a:lnTo>
                  <a:lnTo>
                    <a:pt x="94" y="1699"/>
                  </a:lnTo>
                  <a:lnTo>
                    <a:pt x="106" y="2052"/>
                  </a:lnTo>
                  <a:lnTo>
                    <a:pt x="113" y="2418"/>
                  </a:lnTo>
                  <a:lnTo>
                    <a:pt x="116" y="2801"/>
                  </a:lnTo>
                  <a:lnTo>
                    <a:pt x="117" y="2841"/>
                  </a:lnTo>
                  <a:lnTo>
                    <a:pt x="120" y="2952"/>
                  </a:lnTo>
                  <a:lnTo>
                    <a:pt x="125" y="3113"/>
                  </a:lnTo>
                  <a:lnTo>
                    <a:pt x="131" y="3306"/>
                  </a:lnTo>
                  <a:lnTo>
                    <a:pt x="136" y="3515"/>
                  </a:lnTo>
                  <a:lnTo>
                    <a:pt x="143" y="3719"/>
                  </a:lnTo>
                  <a:lnTo>
                    <a:pt x="149" y="3900"/>
                  </a:lnTo>
                  <a:lnTo>
                    <a:pt x="155" y="4041"/>
                  </a:lnTo>
                  <a:close/>
                </a:path>
              </a:pathLst>
            </a:custGeom>
            <a:solidFill>
              <a:srgbClr val="FF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54" name="Freeform 53"/>
            <p:cNvSpPr>
              <a:spLocks noChangeAspect="1"/>
            </p:cNvSpPr>
            <p:nvPr/>
          </p:nvSpPr>
          <p:spPr bwMode="auto">
            <a:xfrm>
              <a:off x="6562337" y="2015443"/>
              <a:ext cx="274695" cy="3710004"/>
            </a:xfrm>
            <a:custGeom>
              <a:avLst/>
              <a:gdLst>
                <a:gd name="T0" fmla="*/ 145 w 363"/>
                <a:gd name="T1" fmla="*/ 4135 h 4600"/>
                <a:gd name="T2" fmla="*/ 168 w 363"/>
                <a:gd name="T3" fmla="*/ 4318 h 4600"/>
                <a:gd name="T4" fmla="*/ 196 w 363"/>
                <a:gd name="T5" fmla="*/ 4472 h 4600"/>
                <a:gd name="T6" fmla="*/ 218 w 363"/>
                <a:gd name="T7" fmla="*/ 4570 h 4600"/>
                <a:gd name="T8" fmla="*/ 231 w 363"/>
                <a:gd name="T9" fmla="*/ 4598 h 4600"/>
                <a:gd name="T10" fmla="*/ 248 w 363"/>
                <a:gd name="T11" fmla="*/ 4588 h 4600"/>
                <a:gd name="T12" fmla="*/ 247 w 363"/>
                <a:gd name="T13" fmla="*/ 4467 h 4600"/>
                <a:gd name="T14" fmla="*/ 228 w 363"/>
                <a:gd name="T15" fmla="*/ 4171 h 4600"/>
                <a:gd name="T16" fmla="*/ 228 w 363"/>
                <a:gd name="T17" fmla="*/ 3826 h 4600"/>
                <a:gd name="T18" fmla="*/ 232 w 363"/>
                <a:gd name="T19" fmla="*/ 2974 h 4600"/>
                <a:gd name="T20" fmla="*/ 233 w 363"/>
                <a:gd name="T21" fmla="*/ 2381 h 4600"/>
                <a:gd name="T22" fmla="*/ 256 w 363"/>
                <a:gd name="T23" fmla="*/ 1679 h 4600"/>
                <a:gd name="T24" fmla="*/ 295 w 363"/>
                <a:gd name="T25" fmla="*/ 1045 h 4600"/>
                <a:gd name="T26" fmla="*/ 340 w 363"/>
                <a:gd name="T27" fmla="*/ 377 h 4600"/>
                <a:gd name="T28" fmla="*/ 345 w 363"/>
                <a:gd name="T29" fmla="*/ 0 h 4600"/>
                <a:gd name="T30" fmla="*/ 304 w 363"/>
                <a:gd name="T31" fmla="*/ 722 h 4600"/>
                <a:gd name="T32" fmla="*/ 266 w 363"/>
                <a:gd name="T33" fmla="*/ 1360 h 4600"/>
                <a:gd name="T34" fmla="*/ 238 w 363"/>
                <a:gd name="T35" fmla="*/ 2017 h 4600"/>
                <a:gd name="T36" fmla="*/ 229 w 363"/>
                <a:gd name="T37" fmla="*/ 2788 h 4600"/>
                <a:gd name="T38" fmla="*/ 227 w 363"/>
                <a:gd name="T39" fmla="*/ 3391 h 4600"/>
                <a:gd name="T40" fmla="*/ 223 w 363"/>
                <a:gd name="T41" fmla="*/ 4064 h 4600"/>
                <a:gd name="T42" fmla="*/ 236 w 363"/>
                <a:gd name="T43" fmla="*/ 4321 h 4600"/>
                <a:gd name="T44" fmla="*/ 250 w 363"/>
                <a:gd name="T45" fmla="*/ 4554 h 4600"/>
                <a:gd name="T46" fmla="*/ 239 w 363"/>
                <a:gd name="T47" fmla="*/ 4598 h 4600"/>
                <a:gd name="T48" fmla="*/ 224 w 363"/>
                <a:gd name="T49" fmla="*/ 4587 h 4600"/>
                <a:gd name="T50" fmla="*/ 210 w 363"/>
                <a:gd name="T51" fmla="*/ 4529 h 4600"/>
                <a:gd name="T52" fmla="*/ 187 w 363"/>
                <a:gd name="T53" fmla="*/ 4399 h 4600"/>
                <a:gd name="T54" fmla="*/ 163 w 363"/>
                <a:gd name="T55" fmla="*/ 4227 h 4600"/>
                <a:gd name="T56" fmla="*/ 148 w 363"/>
                <a:gd name="T57" fmla="*/ 4041 h 4600"/>
                <a:gd name="T58" fmla="*/ 128 w 363"/>
                <a:gd name="T59" fmla="*/ 3306 h 4600"/>
                <a:gd name="T60" fmla="*/ 117 w 363"/>
                <a:gd name="T61" fmla="*/ 2801 h 4600"/>
                <a:gd name="T62" fmla="*/ 110 w 363"/>
                <a:gd name="T63" fmla="*/ 2052 h 4600"/>
                <a:gd name="T64" fmla="*/ 88 w 363"/>
                <a:gd name="T65" fmla="*/ 1355 h 4600"/>
                <a:gd name="T66" fmla="*/ 58 w 363"/>
                <a:gd name="T67" fmla="*/ 680 h 4600"/>
                <a:gd name="T68" fmla="*/ 25 w 363"/>
                <a:gd name="T69" fmla="*/ 0 h 4600"/>
                <a:gd name="T70" fmla="*/ 20 w 363"/>
                <a:gd name="T71" fmla="*/ 343 h 4600"/>
                <a:gd name="T72" fmla="*/ 56 w 363"/>
                <a:gd name="T73" fmla="*/ 1016 h 4600"/>
                <a:gd name="T74" fmla="*/ 86 w 363"/>
                <a:gd name="T75" fmla="*/ 1699 h 4600"/>
                <a:gd name="T76" fmla="*/ 103 w 363"/>
                <a:gd name="T77" fmla="*/ 2418 h 4600"/>
                <a:gd name="T78" fmla="*/ 110 w 363"/>
                <a:gd name="T79" fmla="*/ 2952 h 4600"/>
                <a:gd name="T80" fmla="*/ 128 w 363"/>
                <a:gd name="T81" fmla="*/ 3719 h 4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63" h="4600">
                  <a:moveTo>
                    <a:pt x="139" y="4041"/>
                  </a:moveTo>
                  <a:lnTo>
                    <a:pt x="145" y="4135"/>
                  </a:lnTo>
                  <a:lnTo>
                    <a:pt x="157" y="4228"/>
                  </a:lnTo>
                  <a:lnTo>
                    <a:pt x="168" y="4318"/>
                  </a:lnTo>
                  <a:lnTo>
                    <a:pt x="182" y="4400"/>
                  </a:lnTo>
                  <a:lnTo>
                    <a:pt x="196" y="4472"/>
                  </a:lnTo>
                  <a:lnTo>
                    <a:pt x="208" y="4529"/>
                  </a:lnTo>
                  <a:lnTo>
                    <a:pt x="218" y="4570"/>
                  </a:lnTo>
                  <a:lnTo>
                    <a:pt x="223" y="4588"/>
                  </a:lnTo>
                  <a:lnTo>
                    <a:pt x="231" y="4598"/>
                  </a:lnTo>
                  <a:lnTo>
                    <a:pt x="241" y="4600"/>
                  </a:lnTo>
                  <a:lnTo>
                    <a:pt x="248" y="4588"/>
                  </a:lnTo>
                  <a:lnTo>
                    <a:pt x="251" y="4555"/>
                  </a:lnTo>
                  <a:lnTo>
                    <a:pt x="247" y="4467"/>
                  </a:lnTo>
                  <a:lnTo>
                    <a:pt x="237" y="4322"/>
                  </a:lnTo>
                  <a:lnTo>
                    <a:pt x="228" y="4171"/>
                  </a:lnTo>
                  <a:lnTo>
                    <a:pt x="225" y="4064"/>
                  </a:lnTo>
                  <a:lnTo>
                    <a:pt x="228" y="3826"/>
                  </a:lnTo>
                  <a:lnTo>
                    <a:pt x="229" y="3391"/>
                  </a:lnTo>
                  <a:lnTo>
                    <a:pt x="232" y="2974"/>
                  </a:lnTo>
                  <a:lnTo>
                    <a:pt x="232" y="2788"/>
                  </a:lnTo>
                  <a:lnTo>
                    <a:pt x="233" y="2381"/>
                  </a:lnTo>
                  <a:lnTo>
                    <a:pt x="242" y="2017"/>
                  </a:lnTo>
                  <a:lnTo>
                    <a:pt x="256" y="1679"/>
                  </a:lnTo>
                  <a:lnTo>
                    <a:pt x="274" y="1360"/>
                  </a:lnTo>
                  <a:lnTo>
                    <a:pt x="295" y="1045"/>
                  </a:lnTo>
                  <a:lnTo>
                    <a:pt x="317" y="722"/>
                  </a:lnTo>
                  <a:lnTo>
                    <a:pt x="340" y="377"/>
                  </a:lnTo>
                  <a:lnTo>
                    <a:pt x="363" y="0"/>
                  </a:lnTo>
                  <a:lnTo>
                    <a:pt x="345" y="0"/>
                  </a:lnTo>
                  <a:lnTo>
                    <a:pt x="325" y="377"/>
                  </a:lnTo>
                  <a:lnTo>
                    <a:pt x="304" y="722"/>
                  </a:lnTo>
                  <a:lnTo>
                    <a:pt x="285" y="1045"/>
                  </a:lnTo>
                  <a:lnTo>
                    <a:pt x="266" y="1360"/>
                  </a:lnTo>
                  <a:lnTo>
                    <a:pt x="250" y="1679"/>
                  </a:lnTo>
                  <a:lnTo>
                    <a:pt x="238" y="2017"/>
                  </a:lnTo>
                  <a:lnTo>
                    <a:pt x="231" y="2381"/>
                  </a:lnTo>
                  <a:lnTo>
                    <a:pt x="229" y="2788"/>
                  </a:lnTo>
                  <a:lnTo>
                    <a:pt x="229" y="2974"/>
                  </a:lnTo>
                  <a:lnTo>
                    <a:pt x="227" y="3391"/>
                  </a:lnTo>
                  <a:lnTo>
                    <a:pt x="225" y="3826"/>
                  </a:lnTo>
                  <a:lnTo>
                    <a:pt x="223" y="4064"/>
                  </a:lnTo>
                  <a:lnTo>
                    <a:pt x="225" y="4171"/>
                  </a:lnTo>
                  <a:lnTo>
                    <a:pt x="236" y="4321"/>
                  </a:lnTo>
                  <a:lnTo>
                    <a:pt x="245" y="4465"/>
                  </a:lnTo>
                  <a:lnTo>
                    <a:pt x="250" y="4554"/>
                  </a:lnTo>
                  <a:lnTo>
                    <a:pt x="247" y="4587"/>
                  </a:lnTo>
                  <a:lnTo>
                    <a:pt x="239" y="4598"/>
                  </a:lnTo>
                  <a:lnTo>
                    <a:pt x="232" y="4596"/>
                  </a:lnTo>
                  <a:lnTo>
                    <a:pt x="224" y="4587"/>
                  </a:lnTo>
                  <a:lnTo>
                    <a:pt x="219" y="4568"/>
                  </a:lnTo>
                  <a:lnTo>
                    <a:pt x="210" y="4529"/>
                  </a:lnTo>
                  <a:lnTo>
                    <a:pt x="199" y="4472"/>
                  </a:lnTo>
                  <a:lnTo>
                    <a:pt x="187" y="4399"/>
                  </a:lnTo>
                  <a:lnTo>
                    <a:pt x="175" y="4317"/>
                  </a:lnTo>
                  <a:lnTo>
                    <a:pt x="163" y="4227"/>
                  </a:lnTo>
                  <a:lnTo>
                    <a:pt x="154" y="4135"/>
                  </a:lnTo>
                  <a:lnTo>
                    <a:pt x="148" y="4041"/>
                  </a:lnTo>
                  <a:lnTo>
                    <a:pt x="138" y="3719"/>
                  </a:lnTo>
                  <a:lnTo>
                    <a:pt x="128" y="3306"/>
                  </a:lnTo>
                  <a:lnTo>
                    <a:pt x="120" y="2952"/>
                  </a:lnTo>
                  <a:lnTo>
                    <a:pt x="117" y="2801"/>
                  </a:lnTo>
                  <a:lnTo>
                    <a:pt x="115" y="2418"/>
                  </a:lnTo>
                  <a:lnTo>
                    <a:pt x="110" y="2052"/>
                  </a:lnTo>
                  <a:lnTo>
                    <a:pt x="101" y="1699"/>
                  </a:lnTo>
                  <a:lnTo>
                    <a:pt x="88" y="1355"/>
                  </a:lnTo>
                  <a:lnTo>
                    <a:pt x="74" y="1016"/>
                  </a:lnTo>
                  <a:lnTo>
                    <a:pt x="58" y="680"/>
                  </a:lnTo>
                  <a:lnTo>
                    <a:pt x="41" y="343"/>
                  </a:lnTo>
                  <a:lnTo>
                    <a:pt x="25" y="0"/>
                  </a:lnTo>
                  <a:lnTo>
                    <a:pt x="0" y="0"/>
                  </a:lnTo>
                  <a:lnTo>
                    <a:pt x="20" y="343"/>
                  </a:lnTo>
                  <a:lnTo>
                    <a:pt x="39" y="680"/>
                  </a:lnTo>
                  <a:lnTo>
                    <a:pt x="56" y="1016"/>
                  </a:lnTo>
                  <a:lnTo>
                    <a:pt x="72" y="1355"/>
                  </a:lnTo>
                  <a:lnTo>
                    <a:pt x="86" y="1699"/>
                  </a:lnTo>
                  <a:lnTo>
                    <a:pt x="96" y="2052"/>
                  </a:lnTo>
                  <a:lnTo>
                    <a:pt x="103" y="2418"/>
                  </a:lnTo>
                  <a:lnTo>
                    <a:pt x="106" y="2801"/>
                  </a:lnTo>
                  <a:lnTo>
                    <a:pt x="110" y="2952"/>
                  </a:lnTo>
                  <a:lnTo>
                    <a:pt x="117" y="3306"/>
                  </a:lnTo>
                  <a:lnTo>
                    <a:pt x="128" y="3719"/>
                  </a:lnTo>
                  <a:lnTo>
                    <a:pt x="139" y="4041"/>
                  </a:lnTo>
                  <a:close/>
                </a:path>
              </a:pathLst>
            </a:custGeom>
            <a:solidFill>
              <a:srgbClr val="FF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55" name="Freeform 54"/>
            <p:cNvSpPr>
              <a:spLocks noChangeAspect="1"/>
            </p:cNvSpPr>
            <p:nvPr/>
          </p:nvSpPr>
          <p:spPr bwMode="auto">
            <a:xfrm>
              <a:off x="6580549" y="2015443"/>
              <a:ext cx="242824" cy="3710004"/>
            </a:xfrm>
            <a:custGeom>
              <a:avLst/>
              <a:gdLst>
                <a:gd name="T0" fmla="*/ 129 w 320"/>
                <a:gd name="T1" fmla="*/ 4135 h 4598"/>
                <a:gd name="T2" fmla="*/ 150 w 320"/>
                <a:gd name="T3" fmla="*/ 4317 h 4598"/>
                <a:gd name="T4" fmla="*/ 174 w 320"/>
                <a:gd name="T5" fmla="*/ 4472 h 4598"/>
                <a:gd name="T6" fmla="*/ 194 w 320"/>
                <a:gd name="T7" fmla="*/ 4568 h 4598"/>
                <a:gd name="T8" fmla="*/ 207 w 320"/>
                <a:gd name="T9" fmla="*/ 4596 h 4598"/>
                <a:gd name="T10" fmla="*/ 222 w 320"/>
                <a:gd name="T11" fmla="*/ 4587 h 4598"/>
                <a:gd name="T12" fmla="*/ 220 w 320"/>
                <a:gd name="T13" fmla="*/ 4465 h 4598"/>
                <a:gd name="T14" fmla="*/ 200 w 320"/>
                <a:gd name="T15" fmla="*/ 4171 h 4598"/>
                <a:gd name="T16" fmla="*/ 200 w 320"/>
                <a:gd name="T17" fmla="*/ 3826 h 4598"/>
                <a:gd name="T18" fmla="*/ 204 w 320"/>
                <a:gd name="T19" fmla="*/ 2974 h 4598"/>
                <a:gd name="T20" fmla="*/ 206 w 320"/>
                <a:gd name="T21" fmla="*/ 2381 h 4598"/>
                <a:gd name="T22" fmla="*/ 225 w 320"/>
                <a:gd name="T23" fmla="*/ 1679 h 4598"/>
                <a:gd name="T24" fmla="*/ 260 w 320"/>
                <a:gd name="T25" fmla="*/ 1045 h 4598"/>
                <a:gd name="T26" fmla="*/ 300 w 320"/>
                <a:gd name="T27" fmla="*/ 377 h 4598"/>
                <a:gd name="T28" fmla="*/ 301 w 320"/>
                <a:gd name="T29" fmla="*/ 0 h 4598"/>
                <a:gd name="T30" fmla="*/ 267 w 320"/>
                <a:gd name="T31" fmla="*/ 722 h 4598"/>
                <a:gd name="T32" fmla="*/ 234 w 320"/>
                <a:gd name="T33" fmla="*/ 1360 h 4598"/>
                <a:gd name="T34" fmla="*/ 208 w 320"/>
                <a:gd name="T35" fmla="*/ 2017 h 4598"/>
                <a:gd name="T36" fmla="*/ 200 w 320"/>
                <a:gd name="T37" fmla="*/ 2788 h 4598"/>
                <a:gd name="T38" fmla="*/ 199 w 320"/>
                <a:gd name="T39" fmla="*/ 3391 h 4598"/>
                <a:gd name="T40" fmla="*/ 195 w 320"/>
                <a:gd name="T41" fmla="*/ 4064 h 4598"/>
                <a:gd name="T42" fmla="*/ 208 w 320"/>
                <a:gd name="T43" fmla="*/ 4320 h 4598"/>
                <a:gd name="T44" fmla="*/ 222 w 320"/>
                <a:gd name="T45" fmla="*/ 4551 h 4598"/>
                <a:gd name="T46" fmla="*/ 213 w 320"/>
                <a:gd name="T47" fmla="*/ 4597 h 4598"/>
                <a:gd name="T48" fmla="*/ 200 w 320"/>
                <a:gd name="T49" fmla="*/ 4584 h 4598"/>
                <a:gd name="T50" fmla="*/ 188 w 320"/>
                <a:gd name="T51" fmla="*/ 4527 h 4598"/>
                <a:gd name="T52" fmla="*/ 166 w 320"/>
                <a:gd name="T53" fmla="*/ 4399 h 4598"/>
                <a:gd name="T54" fmla="*/ 145 w 320"/>
                <a:gd name="T55" fmla="*/ 4227 h 4598"/>
                <a:gd name="T56" fmla="*/ 131 w 320"/>
                <a:gd name="T57" fmla="*/ 4041 h 4598"/>
                <a:gd name="T58" fmla="*/ 113 w 320"/>
                <a:gd name="T59" fmla="*/ 3306 h 4598"/>
                <a:gd name="T60" fmla="*/ 104 w 320"/>
                <a:gd name="T61" fmla="*/ 2801 h 4598"/>
                <a:gd name="T62" fmla="*/ 98 w 320"/>
                <a:gd name="T63" fmla="*/ 2052 h 4598"/>
                <a:gd name="T64" fmla="*/ 80 w 320"/>
                <a:gd name="T65" fmla="*/ 1355 h 4598"/>
                <a:gd name="T66" fmla="*/ 53 w 320"/>
                <a:gd name="T67" fmla="*/ 680 h 4598"/>
                <a:gd name="T68" fmla="*/ 24 w 320"/>
                <a:gd name="T69" fmla="*/ 0 h 4598"/>
                <a:gd name="T70" fmla="*/ 16 w 320"/>
                <a:gd name="T71" fmla="*/ 343 h 4598"/>
                <a:gd name="T72" fmla="*/ 49 w 320"/>
                <a:gd name="T73" fmla="*/ 1016 h 4598"/>
                <a:gd name="T74" fmla="*/ 76 w 320"/>
                <a:gd name="T75" fmla="*/ 1699 h 4598"/>
                <a:gd name="T76" fmla="*/ 90 w 320"/>
                <a:gd name="T77" fmla="*/ 2418 h 4598"/>
                <a:gd name="T78" fmla="*/ 95 w 320"/>
                <a:gd name="T79" fmla="*/ 2952 h 4598"/>
                <a:gd name="T80" fmla="*/ 113 w 320"/>
                <a:gd name="T81" fmla="*/ 3719 h 4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4598">
                  <a:moveTo>
                    <a:pt x="123" y="4041"/>
                  </a:moveTo>
                  <a:lnTo>
                    <a:pt x="129" y="4135"/>
                  </a:lnTo>
                  <a:lnTo>
                    <a:pt x="138" y="4227"/>
                  </a:lnTo>
                  <a:lnTo>
                    <a:pt x="150" y="4317"/>
                  </a:lnTo>
                  <a:lnTo>
                    <a:pt x="162" y="4399"/>
                  </a:lnTo>
                  <a:lnTo>
                    <a:pt x="174" y="4472"/>
                  </a:lnTo>
                  <a:lnTo>
                    <a:pt x="185" y="4529"/>
                  </a:lnTo>
                  <a:lnTo>
                    <a:pt x="194" y="4568"/>
                  </a:lnTo>
                  <a:lnTo>
                    <a:pt x="199" y="4587"/>
                  </a:lnTo>
                  <a:lnTo>
                    <a:pt x="207" y="4596"/>
                  </a:lnTo>
                  <a:lnTo>
                    <a:pt x="214" y="4598"/>
                  </a:lnTo>
                  <a:lnTo>
                    <a:pt x="222" y="4587"/>
                  </a:lnTo>
                  <a:lnTo>
                    <a:pt x="225" y="4554"/>
                  </a:lnTo>
                  <a:lnTo>
                    <a:pt x="220" y="4465"/>
                  </a:lnTo>
                  <a:lnTo>
                    <a:pt x="211" y="4321"/>
                  </a:lnTo>
                  <a:lnTo>
                    <a:pt x="200" y="4171"/>
                  </a:lnTo>
                  <a:lnTo>
                    <a:pt x="198" y="4064"/>
                  </a:lnTo>
                  <a:lnTo>
                    <a:pt x="200" y="3826"/>
                  </a:lnTo>
                  <a:lnTo>
                    <a:pt x="202" y="3391"/>
                  </a:lnTo>
                  <a:lnTo>
                    <a:pt x="204" y="2974"/>
                  </a:lnTo>
                  <a:lnTo>
                    <a:pt x="204" y="2788"/>
                  </a:lnTo>
                  <a:lnTo>
                    <a:pt x="206" y="2381"/>
                  </a:lnTo>
                  <a:lnTo>
                    <a:pt x="213" y="2017"/>
                  </a:lnTo>
                  <a:lnTo>
                    <a:pt x="225" y="1679"/>
                  </a:lnTo>
                  <a:lnTo>
                    <a:pt x="241" y="1360"/>
                  </a:lnTo>
                  <a:lnTo>
                    <a:pt x="260" y="1045"/>
                  </a:lnTo>
                  <a:lnTo>
                    <a:pt x="279" y="722"/>
                  </a:lnTo>
                  <a:lnTo>
                    <a:pt x="300" y="377"/>
                  </a:lnTo>
                  <a:lnTo>
                    <a:pt x="320" y="0"/>
                  </a:lnTo>
                  <a:lnTo>
                    <a:pt x="301" y="0"/>
                  </a:lnTo>
                  <a:lnTo>
                    <a:pt x="284" y="377"/>
                  </a:lnTo>
                  <a:lnTo>
                    <a:pt x="267" y="722"/>
                  </a:lnTo>
                  <a:lnTo>
                    <a:pt x="249" y="1045"/>
                  </a:lnTo>
                  <a:lnTo>
                    <a:pt x="234" y="1360"/>
                  </a:lnTo>
                  <a:lnTo>
                    <a:pt x="220" y="1679"/>
                  </a:lnTo>
                  <a:lnTo>
                    <a:pt x="208" y="2017"/>
                  </a:lnTo>
                  <a:lnTo>
                    <a:pt x="202" y="2381"/>
                  </a:lnTo>
                  <a:lnTo>
                    <a:pt x="200" y="2788"/>
                  </a:lnTo>
                  <a:lnTo>
                    <a:pt x="200" y="2974"/>
                  </a:lnTo>
                  <a:lnTo>
                    <a:pt x="199" y="3391"/>
                  </a:lnTo>
                  <a:lnTo>
                    <a:pt x="197" y="3826"/>
                  </a:lnTo>
                  <a:lnTo>
                    <a:pt x="195" y="4064"/>
                  </a:lnTo>
                  <a:lnTo>
                    <a:pt x="199" y="4171"/>
                  </a:lnTo>
                  <a:lnTo>
                    <a:pt x="208" y="4320"/>
                  </a:lnTo>
                  <a:lnTo>
                    <a:pt x="218" y="4463"/>
                  </a:lnTo>
                  <a:lnTo>
                    <a:pt x="222" y="4551"/>
                  </a:lnTo>
                  <a:lnTo>
                    <a:pt x="220" y="4584"/>
                  </a:lnTo>
                  <a:lnTo>
                    <a:pt x="213" y="4597"/>
                  </a:lnTo>
                  <a:lnTo>
                    <a:pt x="207" y="4594"/>
                  </a:lnTo>
                  <a:lnTo>
                    <a:pt x="200" y="4584"/>
                  </a:lnTo>
                  <a:lnTo>
                    <a:pt x="195" y="4566"/>
                  </a:lnTo>
                  <a:lnTo>
                    <a:pt x="188" y="4527"/>
                  </a:lnTo>
                  <a:lnTo>
                    <a:pt x="178" y="4471"/>
                  </a:lnTo>
                  <a:lnTo>
                    <a:pt x="166" y="4399"/>
                  </a:lnTo>
                  <a:lnTo>
                    <a:pt x="155" y="4317"/>
                  </a:lnTo>
                  <a:lnTo>
                    <a:pt x="145" y="4227"/>
                  </a:lnTo>
                  <a:lnTo>
                    <a:pt x="136" y="4135"/>
                  </a:lnTo>
                  <a:lnTo>
                    <a:pt x="131" y="4041"/>
                  </a:lnTo>
                  <a:lnTo>
                    <a:pt x="122" y="3719"/>
                  </a:lnTo>
                  <a:lnTo>
                    <a:pt x="113" y="3306"/>
                  </a:lnTo>
                  <a:lnTo>
                    <a:pt x="106" y="2952"/>
                  </a:lnTo>
                  <a:lnTo>
                    <a:pt x="104" y="2801"/>
                  </a:lnTo>
                  <a:lnTo>
                    <a:pt x="103" y="2418"/>
                  </a:lnTo>
                  <a:lnTo>
                    <a:pt x="98" y="2052"/>
                  </a:lnTo>
                  <a:lnTo>
                    <a:pt x="90" y="1699"/>
                  </a:lnTo>
                  <a:lnTo>
                    <a:pt x="80" y="1355"/>
                  </a:lnTo>
                  <a:lnTo>
                    <a:pt x="66" y="1016"/>
                  </a:lnTo>
                  <a:lnTo>
                    <a:pt x="53" y="680"/>
                  </a:lnTo>
                  <a:lnTo>
                    <a:pt x="39" y="343"/>
                  </a:lnTo>
                  <a:lnTo>
                    <a:pt x="24" y="0"/>
                  </a:lnTo>
                  <a:lnTo>
                    <a:pt x="0" y="0"/>
                  </a:lnTo>
                  <a:lnTo>
                    <a:pt x="16" y="343"/>
                  </a:lnTo>
                  <a:lnTo>
                    <a:pt x="33" y="680"/>
                  </a:lnTo>
                  <a:lnTo>
                    <a:pt x="49" y="1016"/>
                  </a:lnTo>
                  <a:lnTo>
                    <a:pt x="63" y="1355"/>
                  </a:lnTo>
                  <a:lnTo>
                    <a:pt x="76" y="1699"/>
                  </a:lnTo>
                  <a:lnTo>
                    <a:pt x="85" y="2052"/>
                  </a:lnTo>
                  <a:lnTo>
                    <a:pt x="90" y="2418"/>
                  </a:lnTo>
                  <a:lnTo>
                    <a:pt x="92" y="2801"/>
                  </a:lnTo>
                  <a:lnTo>
                    <a:pt x="95" y="2952"/>
                  </a:lnTo>
                  <a:lnTo>
                    <a:pt x="103" y="3306"/>
                  </a:lnTo>
                  <a:lnTo>
                    <a:pt x="113" y="3719"/>
                  </a:lnTo>
                  <a:lnTo>
                    <a:pt x="123" y="4041"/>
                  </a:lnTo>
                  <a:close/>
                </a:path>
              </a:pathLst>
            </a:custGeom>
            <a:solidFill>
              <a:srgbClr val="FF565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56" name="Freeform 55"/>
            <p:cNvSpPr>
              <a:spLocks noChangeAspect="1"/>
            </p:cNvSpPr>
            <p:nvPr/>
          </p:nvSpPr>
          <p:spPr bwMode="auto">
            <a:xfrm>
              <a:off x="6598761" y="2015443"/>
              <a:ext cx="209436" cy="3708390"/>
            </a:xfrm>
            <a:custGeom>
              <a:avLst/>
              <a:gdLst>
                <a:gd name="T0" fmla="*/ 112 w 277"/>
                <a:gd name="T1" fmla="*/ 4135 h 4597"/>
                <a:gd name="T2" fmla="*/ 131 w 277"/>
                <a:gd name="T3" fmla="*/ 4317 h 4597"/>
                <a:gd name="T4" fmla="*/ 154 w 277"/>
                <a:gd name="T5" fmla="*/ 4471 h 4597"/>
                <a:gd name="T6" fmla="*/ 171 w 277"/>
                <a:gd name="T7" fmla="*/ 4566 h 4597"/>
                <a:gd name="T8" fmla="*/ 183 w 277"/>
                <a:gd name="T9" fmla="*/ 4594 h 4597"/>
                <a:gd name="T10" fmla="*/ 196 w 277"/>
                <a:gd name="T11" fmla="*/ 4584 h 4597"/>
                <a:gd name="T12" fmla="*/ 194 w 277"/>
                <a:gd name="T13" fmla="*/ 4463 h 4597"/>
                <a:gd name="T14" fmla="*/ 175 w 277"/>
                <a:gd name="T15" fmla="*/ 4171 h 4597"/>
                <a:gd name="T16" fmla="*/ 173 w 277"/>
                <a:gd name="T17" fmla="*/ 3826 h 4597"/>
                <a:gd name="T18" fmla="*/ 176 w 277"/>
                <a:gd name="T19" fmla="*/ 2974 h 4597"/>
                <a:gd name="T20" fmla="*/ 178 w 277"/>
                <a:gd name="T21" fmla="*/ 2381 h 4597"/>
                <a:gd name="T22" fmla="*/ 196 w 277"/>
                <a:gd name="T23" fmla="*/ 1679 h 4597"/>
                <a:gd name="T24" fmla="*/ 225 w 277"/>
                <a:gd name="T25" fmla="*/ 1045 h 4597"/>
                <a:gd name="T26" fmla="*/ 260 w 277"/>
                <a:gd name="T27" fmla="*/ 377 h 4597"/>
                <a:gd name="T28" fmla="*/ 259 w 277"/>
                <a:gd name="T29" fmla="*/ 0 h 4597"/>
                <a:gd name="T30" fmla="*/ 229 w 277"/>
                <a:gd name="T31" fmla="*/ 722 h 4597"/>
                <a:gd name="T32" fmla="*/ 201 w 277"/>
                <a:gd name="T33" fmla="*/ 1360 h 4597"/>
                <a:gd name="T34" fmla="*/ 180 w 277"/>
                <a:gd name="T35" fmla="*/ 2017 h 4597"/>
                <a:gd name="T36" fmla="*/ 174 w 277"/>
                <a:gd name="T37" fmla="*/ 2788 h 4597"/>
                <a:gd name="T38" fmla="*/ 173 w 277"/>
                <a:gd name="T39" fmla="*/ 3391 h 4597"/>
                <a:gd name="T40" fmla="*/ 170 w 277"/>
                <a:gd name="T41" fmla="*/ 4064 h 4597"/>
                <a:gd name="T42" fmla="*/ 182 w 277"/>
                <a:gd name="T43" fmla="*/ 4320 h 4597"/>
                <a:gd name="T44" fmla="*/ 196 w 277"/>
                <a:gd name="T45" fmla="*/ 4550 h 4597"/>
                <a:gd name="T46" fmla="*/ 189 w 277"/>
                <a:gd name="T47" fmla="*/ 4596 h 4597"/>
                <a:gd name="T48" fmla="*/ 178 w 277"/>
                <a:gd name="T49" fmla="*/ 4583 h 4597"/>
                <a:gd name="T50" fmla="*/ 166 w 277"/>
                <a:gd name="T51" fmla="*/ 4527 h 4597"/>
                <a:gd name="T52" fmla="*/ 146 w 277"/>
                <a:gd name="T53" fmla="*/ 4398 h 4597"/>
                <a:gd name="T54" fmla="*/ 127 w 277"/>
                <a:gd name="T55" fmla="*/ 4227 h 4597"/>
                <a:gd name="T56" fmla="*/ 114 w 277"/>
                <a:gd name="T57" fmla="*/ 4041 h 4597"/>
                <a:gd name="T58" fmla="*/ 99 w 277"/>
                <a:gd name="T59" fmla="*/ 3306 h 4597"/>
                <a:gd name="T60" fmla="*/ 91 w 277"/>
                <a:gd name="T61" fmla="*/ 2801 h 4597"/>
                <a:gd name="T62" fmla="*/ 86 w 277"/>
                <a:gd name="T63" fmla="*/ 2052 h 4597"/>
                <a:gd name="T64" fmla="*/ 71 w 277"/>
                <a:gd name="T65" fmla="*/ 1355 h 4597"/>
                <a:gd name="T66" fmla="*/ 48 w 277"/>
                <a:gd name="T67" fmla="*/ 680 h 4597"/>
                <a:gd name="T68" fmla="*/ 23 w 277"/>
                <a:gd name="T69" fmla="*/ 0 h 4597"/>
                <a:gd name="T70" fmla="*/ 15 w 277"/>
                <a:gd name="T71" fmla="*/ 343 h 4597"/>
                <a:gd name="T72" fmla="*/ 42 w 277"/>
                <a:gd name="T73" fmla="*/ 1016 h 4597"/>
                <a:gd name="T74" fmla="*/ 66 w 277"/>
                <a:gd name="T75" fmla="*/ 1699 h 4597"/>
                <a:gd name="T76" fmla="*/ 79 w 277"/>
                <a:gd name="T77" fmla="*/ 2418 h 4597"/>
                <a:gd name="T78" fmla="*/ 82 w 277"/>
                <a:gd name="T79" fmla="*/ 2952 h 4597"/>
                <a:gd name="T80" fmla="*/ 98 w 277"/>
                <a:gd name="T81" fmla="*/ 3719 h 4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7" h="4597">
                  <a:moveTo>
                    <a:pt x="107" y="4041"/>
                  </a:moveTo>
                  <a:lnTo>
                    <a:pt x="112" y="4135"/>
                  </a:lnTo>
                  <a:lnTo>
                    <a:pt x="121" y="4227"/>
                  </a:lnTo>
                  <a:lnTo>
                    <a:pt x="131" y="4317"/>
                  </a:lnTo>
                  <a:lnTo>
                    <a:pt x="142" y="4399"/>
                  </a:lnTo>
                  <a:lnTo>
                    <a:pt x="154" y="4471"/>
                  </a:lnTo>
                  <a:lnTo>
                    <a:pt x="164" y="4527"/>
                  </a:lnTo>
                  <a:lnTo>
                    <a:pt x="171" y="4566"/>
                  </a:lnTo>
                  <a:lnTo>
                    <a:pt x="176" y="4584"/>
                  </a:lnTo>
                  <a:lnTo>
                    <a:pt x="183" y="4594"/>
                  </a:lnTo>
                  <a:lnTo>
                    <a:pt x="189" y="4597"/>
                  </a:lnTo>
                  <a:lnTo>
                    <a:pt x="196" y="4584"/>
                  </a:lnTo>
                  <a:lnTo>
                    <a:pt x="198" y="4551"/>
                  </a:lnTo>
                  <a:lnTo>
                    <a:pt x="194" y="4463"/>
                  </a:lnTo>
                  <a:lnTo>
                    <a:pt x="184" y="4320"/>
                  </a:lnTo>
                  <a:lnTo>
                    <a:pt x="175" y="4171"/>
                  </a:lnTo>
                  <a:lnTo>
                    <a:pt x="171" y="4064"/>
                  </a:lnTo>
                  <a:lnTo>
                    <a:pt x="173" y="3826"/>
                  </a:lnTo>
                  <a:lnTo>
                    <a:pt x="175" y="3391"/>
                  </a:lnTo>
                  <a:lnTo>
                    <a:pt x="176" y="2974"/>
                  </a:lnTo>
                  <a:lnTo>
                    <a:pt x="176" y="2788"/>
                  </a:lnTo>
                  <a:lnTo>
                    <a:pt x="178" y="2381"/>
                  </a:lnTo>
                  <a:lnTo>
                    <a:pt x="184" y="2017"/>
                  </a:lnTo>
                  <a:lnTo>
                    <a:pt x="196" y="1679"/>
                  </a:lnTo>
                  <a:lnTo>
                    <a:pt x="210" y="1360"/>
                  </a:lnTo>
                  <a:lnTo>
                    <a:pt x="225" y="1045"/>
                  </a:lnTo>
                  <a:lnTo>
                    <a:pt x="243" y="722"/>
                  </a:lnTo>
                  <a:lnTo>
                    <a:pt x="260" y="377"/>
                  </a:lnTo>
                  <a:lnTo>
                    <a:pt x="277" y="0"/>
                  </a:lnTo>
                  <a:lnTo>
                    <a:pt x="259" y="0"/>
                  </a:lnTo>
                  <a:lnTo>
                    <a:pt x="244" y="377"/>
                  </a:lnTo>
                  <a:lnTo>
                    <a:pt x="229" y="722"/>
                  </a:lnTo>
                  <a:lnTo>
                    <a:pt x="215" y="1045"/>
                  </a:lnTo>
                  <a:lnTo>
                    <a:pt x="201" y="1360"/>
                  </a:lnTo>
                  <a:lnTo>
                    <a:pt x="189" y="1679"/>
                  </a:lnTo>
                  <a:lnTo>
                    <a:pt x="180" y="2017"/>
                  </a:lnTo>
                  <a:lnTo>
                    <a:pt x="175" y="2381"/>
                  </a:lnTo>
                  <a:lnTo>
                    <a:pt x="174" y="2788"/>
                  </a:lnTo>
                  <a:lnTo>
                    <a:pt x="174" y="2974"/>
                  </a:lnTo>
                  <a:lnTo>
                    <a:pt x="173" y="3391"/>
                  </a:lnTo>
                  <a:lnTo>
                    <a:pt x="171" y="3826"/>
                  </a:lnTo>
                  <a:lnTo>
                    <a:pt x="170" y="4064"/>
                  </a:lnTo>
                  <a:lnTo>
                    <a:pt x="173" y="4171"/>
                  </a:lnTo>
                  <a:lnTo>
                    <a:pt x="182" y="4320"/>
                  </a:lnTo>
                  <a:lnTo>
                    <a:pt x="192" y="4462"/>
                  </a:lnTo>
                  <a:lnTo>
                    <a:pt x="196" y="4550"/>
                  </a:lnTo>
                  <a:lnTo>
                    <a:pt x="193" y="4583"/>
                  </a:lnTo>
                  <a:lnTo>
                    <a:pt x="189" y="4596"/>
                  </a:lnTo>
                  <a:lnTo>
                    <a:pt x="183" y="4593"/>
                  </a:lnTo>
                  <a:lnTo>
                    <a:pt x="178" y="4583"/>
                  </a:lnTo>
                  <a:lnTo>
                    <a:pt x="174" y="4564"/>
                  </a:lnTo>
                  <a:lnTo>
                    <a:pt x="166" y="4527"/>
                  </a:lnTo>
                  <a:lnTo>
                    <a:pt x="157" y="4469"/>
                  </a:lnTo>
                  <a:lnTo>
                    <a:pt x="146" y="4398"/>
                  </a:lnTo>
                  <a:lnTo>
                    <a:pt x="136" y="4317"/>
                  </a:lnTo>
                  <a:lnTo>
                    <a:pt x="127" y="4227"/>
                  </a:lnTo>
                  <a:lnTo>
                    <a:pt x="119" y="4135"/>
                  </a:lnTo>
                  <a:lnTo>
                    <a:pt x="114" y="4041"/>
                  </a:lnTo>
                  <a:lnTo>
                    <a:pt x="107" y="3719"/>
                  </a:lnTo>
                  <a:lnTo>
                    <a:pt x="99" y="3306"/>
                  </a:lnTo>
                  <a:lnTo>
                    <a:pt x="94" y="2952"/>
                  </a:lnTo>
                  <a:lnTo>
                    <a:pt x="91" y="2801"/>
                  </a:lnTo>
                  <a:lnTo>
                    <a:pt x="90" y="2418"/>
                  </a:lnTo>
                  <a:lnTo>
                    <a:pt x="86" y="2052"/>
                  </a:lnTo>
                  <a:lnTo>
                    <a:pt x="79" y="1699"/>
                  </a:lnTo>
                  <a:lnTo>
                    <a:pt x="71" y="1355"/>
                  </a:lnTo>
                  <a:lnTo>
                    <a:pt x="61" y="1016"/>
                  </a:lnTo>
                  <a:lnTo>
                    <a:pt x="48" y="680"/>
                  </a:lnTo>
                  <a:lnTo>
                    <a:pt x="35" y="343"/>
                  </a:lnTo>
                  <a:lnTo>
                    <a:pt x="23" y="0"/>
                  </a:lnTo>
                  <a:lnTo>
                    <a:pt x="0" y="0"/>
                  </a:lnTo>
                  <a:lnTo>
                    <a:pt x="15" y="343"/>
                  </a:lnTo>
                  <a:lnTo>
                    <a:pt x="29" y="680"/>
                  </a:lnTo>
                  <a:lnTo>
                    <a:pt x="42" y="1016"/>
                  </a:lnTo>
                  <a:lnTo>
                    <a:pt x="56" y="1355"/>
                  </a:lnTo>
                  <a:lnTo>
                    <a:pt x="66" y="1699"/>
                  </a:lnTo>
                  <a:lnTo>
                    <a:pt x="74" y="2052"/>
                  </a:lnTo>
                  <a:lnTo>
                    <a:pt x="79" y="2418"/>
                  </a:lnTo>
                  <a:lnTo>
                    <a:pt x="80" y="2801"/>
                  </a:lnTo>
                  <a:lnTo>
                    <a:pt x="82" y="2952"/>
                  </a:lnTo>
                  <a:lnTo>
                    <a:pt x="89" y="3306"/>
                  </a:lnTo>
                  <a:lnTo>
                    <a:pt x="98" y="3719"/>
                  </a:lnTo>
                  <a:lnTo>
                    <a:pt x="107" y="4041"/>
                  </a:lnTo>
                  <a:close/>
                </a:path>
              </a:pathLst>
            </a:custGeom>
            <a:solidFill>
              <a:srgbClr val="FF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57" name="Freeform 56"/>
            <p:cNvSpPr>
              <a:spLocks noChangeAspect="1"/>
            </p:cNvSpPr>
            <p:nvPr/>
          </p:nvSpPr>
          <p:spPr bwMode="auto">
            <a:xfrm>
              <a:off x="6615455" y="2015443"/>
              <a:ext cx="180601" cy="3706776"/>
            </a:xfrm>
            <a:custGeom>
              <a:avLst/>
              <a:gdLst>
                <a:gd name="T0" fmla="*/ 96 w 236"/>
                <a:gd name="T1" fmla="*/ 4135 h 4596"/>
                <a:gd name="T2" fmla="*/ 113 w 236"/>
                <a:gd name="T3" fmla="*/ 4317 h 4596"/>
                <a:gd name="T4" fmla="*/ 134 w 236"/>
                <a:gd name="T5" fmla="*/ 4469 h 4596"/>
                <a:gd name="T6" fmla="*/ 151 w 236"/>
                <a:gd name="T7" fmla="*/ 4564 h 4596"/>
                <a:gd name="T8" fmla="*/ 160 w 236"/>
                <a:gd name="T9" fmla="*/ 4593 h 4596"/>
                <a:gd name="T10" fmla="*/ 170 w 236"/>
                <a:gd name="T11" fmla="*/ 4583 h 4596"/>
                <a:gd name="T12" fmla="*/ 169 w 236"/>
                <a:gd name="T13" fmla="*/ 4462 h 4596"/>
                <a:gd name="T14" fmla="*/ 150 w 236"/>
                <a:gd name="T15" fmla="*/ 4171 h 4596"/>
                <a:gd name="T16" fmla="*/ 148 w 236"/>
                <a:gd name="T17" fmla="*/ 3826 h 4596"/>
                <a:gd name="T18" fmla="*/ 151 w 236"/>
                <a:gd name="T19" fmla="*/ 2974 h 4596"/>
                <a:gd name="T20" fmla="*/ 152 w 236"/>
                <a:gd name="T21" fmla="*/ 2381 h 4596"/>
                <a:gd name="T22" fmla="*/ 166 w 236"/>
                <a:gd name="T23" fmla="*/ 1679 h 4596"/>
                <a:gd name="T24" fmla="*/ 192 w 236"/>
                <a:gd name="T25" fmla="*/ 1045 h 4596"/>
                <a:gd name="T26" fmla="*/ 221 w 236"/>
                <a:gd name="T27" fmla="*/ 377 h 4596"/>
                <a:gd name="T28" fmla="*/ 217 w 236"/>
                <a:gd name="T29" fmla="*/ 0 h 4596"/>
                <a:gd name="T30" fmla="*/ 193 w 236"/>
                <a:gd name="T31" fmla="*/ 722 h 4596"/>
                <a:gd name="T32" fmla="*/ 170 w 236"/>
                <a:gd name="T33" fmla="*/ 1360 h 4596"/>
                <a:gd name="T34" fmla="*/ 153 w 236"/>
                <a:gd name="T35" fmla="*/ 2017 h 4596"/>
                <a:gd name="T36" fmla="*/ 148 w 236"/>
                <a:gd name="T37" fmla="*/ 2788 h 4596"/>
                <a:gd name="T38" fmla="*/ 147 w 236"/>
                <a:gd name="T39" fmla="*/ 3391 h 4596"/>
                <a:gd name="T40" fmla="*/ 145 w 236"/>
                <a:gd name="T41" fmla="*/ 4064 h 4596"/>
                <a:gd name="T42" fmla="*/ 157 w 236"/>
                <a:gd name="T43" fmla="*/ 4318 h 4596"/>
                <a:gd name="T44" fmla="*/ 171 w 236"/>
                <a:gd name="T45" fmla="*/ 4549 h 4596"/>
                <a:gd name="T46" fmla="*/ 165 w 236"/>
                <a:gd name="T47" fmla="*/ 4593 h 4596"/>
                <a:gd name="T48" fmla="*/ 156 w 236"/>
                <a:gd name="T49" fmla="*/ 4581 h 4596"/>
                <a:gd name="T50" fmla="*/ 146 w 236"/>
                <a:gd name="T51" fmla="*/ 4524 h 4596"/>
                <a:gd name="T52" fmla="*/ 128 w 236"/>
                <a:gd name="T53" fmla="*/ 4396 h 4596"/>
                <a:gd name="T54" fmla="*/ 110 w 236"/>
                <a:gd name="T55" fmla="*/ 4227 h 4596"/>
                <a:gd name="T56" fmla="*/ 99 w 236"/>
                <a:gd name="T57" fmla="*/ 4041 h 4596"/>
                <a:gd name="T58" fmla="*/ 87 w 236"/>
                <a:gd name="T59" fmla="*/ 3306 h 4596"/>
                <a:gd name="T60" fmla="*/ 81 w 236"/>
                <a:gd name="T61" fmla="*/ 2801 h 4596"/>
                <a:gd name="T62" fmla="*/ 76 w 236"/>
                <a:gd name="T63" fmla="*/ 2052 h 4596"/>
                <a:gd name="T64" fmla="*/ 63 w 236"/>
                <a:gd name="T65" fmla="*/ 1355 h 4596"/>
                <a:gd name="T66" fmla="*/ 45 w 236"/>
                <a:gd name="T67" fmla="*/ 680 h 4596"/>
                <a:gd name="T68" fmla="*/ 24 w 236"/>
                <a:gd name="T69" fmla="*/ 0 h 4596"/>
                <a:gd name="T70" fmla="*/ 12 w 236"/>
                <a:gd name="T71" fmla="*/ 343 h 4596"/>
                <a:gd name="T72" fmla="*/ 38 w 236"/>
                <a:gd name="T73" fmla="*/ 1016 h 4596"/>
                <a:gd name="T74" fmla="*/ 56 w 236"/>
                <a:gd name="T75" fmla="*/ 1699 h 4596"/>
                <a:gd name="T76" fmla="*/ 67 w 236"/>
                <a:gd name="T77" fmla="*/ 2418 h 4596"/>
                <a:gd name="T78" fmla="*/ 71 w 236"/>
                <a:gd name="T79" fmla="*/ 2952 h 4596"/>
                <a:gd name="T80" fmla="*/ 84 w 236"/>
                <a:gd name="T81" fmla="*/ 3719 h 4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 h="4596">
                  <a:moveTo>
                    <a:pt x="91" y="4041"/>
                  </a:moveTo>
                  <a:lnTo>
                    <a:pt x="96" y="4135"/>
                  </a:lnTo>
                  <a:lnTo>
                    <a:pt x="104" y="4227"/>
                  </a:lnTo>
                  <a:lnTo>
                    <a:pt x="113" y="4317"/>
                  </a:lnTo>
                  <a:lnTo>
                    <a:pt x="123" y="4398"/>
                  </a:lnTo>
                  <a:lnTo>
                    <a:pt x="134" y="4469"/>
                  </a:lnTo>
                  <a:lnTo>
                    <a:pt x="143" y="4527"/>
                  </a:lnTo>
                  <a:lnTo>
                    <a:pt x="151" y="4564"/>
                  </a:lnTo>
                  <a:lnTo>
                    <a:pt x="155" y="4583"/>
                  </a:lnTo>
                  <a:lnTo>
                    <a:pt x="160" y="4593"/>
                  </a:lnTo>
                  <a:lnTo>
                    <a:pt x="166" y="4596"/>
                  </a:lnTo>
                  <a:lnTo>
                    <a:pt x="170" y="4583"/>
                  </a:lnTo>
                  <a:lnTo>
                    <a:pt x="173" y="4550"/>
                  </a:lnTo>
                  <a:lnTo>
                    <a:pt x="169" y="4462"/>
                  </a:lnTo>
                  <a:lnTo>
                    <a:pt x="159" y="4320"/>
                  </a:lnTo>
                  <a:lnTo>
                    <a:pt x="150" y="4171"/>
                  </a:lnTo>
                  <a:lnTo>
                    <a:pt x="147" y="4064"/>
                  </a:lnTo>
                  <a:lnTo>
                    <a:pt x="148" y="3826"/>
                  </a:lnTo>
                  <a:lnTo>
                    <a:pt x="150" y="3391"/>
                  </a:lnTo>
                  <a:lnTo>
                    <a:pt x="151" y="2974"/>
                  </a:lnTo>
                  <a:lnTo>
                    <a:pt x="151" y="2788"/>
                  </a:lnTo>
                  <a:lnTo>
                    <a:pt x="152" y="2381"/>
                  </a:lnTo>
                  <a:lnTo>
                    <a:pt x="157" y="2017"/>
                  </a:lnTo>
                  <a:lnTo>
                    <a:pt x="166" y="1679"/>
                  </a:lnTo>
                  <a:lnTo>
                    <a:pt x="178" y="1360"/>
                  </a:lnTo>
                  <a:lnTo>
                    <a:pt x="192" y="1045"/>
                  </a:lnTo>
                  <a:lnTo>
                    <a:pt x="206" y="722"/>
                  </a:lnTo>
                  <a:lnTo>
                    <a:pt x="221" y="377"/>
                  </a:lnTo>
                  <a:lnTo>
                    <a:pt x="236" y="0"/>
                  </a:lnTo>
                  <a:lnTo>
                    <a:pt x="217" y="0"/>
                  </a:lnTo>
                  <a:lnTo>
                    <a:pt x="206" y="377"/>
                  </a:lnTo>
                  <a:lnTo>
                    <a:pt x="193" y="722"/>
                  </a:lnTo>
                  <a:lnTo>
                    <a:pt x="181" y="1045"/>
                  </a:lnTo>
                  <a:lnTo>
                    <a:pt x="170" y="1360"/>
                  </a:lnTo>
                  <a:lnTo>
                    <a:pt x="160" y="1679"/>
                  </a:lnTo>
                  <a:lnTo>
                    <a:pt x="153" y="2017"/>
                  </a:lnTo>
                  <a:lnTo>
                    <a:pt x="148" y="2381"/>
                  </a:lnTo>
                  <a:lnTo>
                    <a:pt x="148" y="2788"/>
                  </a:lnTo>
                  <a:lnTo>
                    <a:pt x="148" y="2974"/>
                  </a:lnTo>
                  <a:lnTo>
                    <a:pt x="147" y="3391"/>
                  </a:lnTo>
                  <a:lnTo>
                    <a:pt x="146" y="3826"/>
                  </a:lnTo>
                  <a:lnTo>
                    <a:pt x="145" y="4064"/>
                  </a:lnTo>
                  <a:lnTo>
                    <a:pt x="148" y="4171"/>
                  </a:lnTo>
                  <a:lnTo>
                    <a:pt x="157" y="4318"/>
                  </a:lnTo>
                  <a:lnTo>
                    <a:pt x="167" y="4460"/>
                  </a:lnTo>
                  <a:lnTo>
                    <a:pt x="171" y="4549"/>
                  </a:lnTo>
                  <a:lnTo>
                    <a:pt x="170" y="4581"/>
                  </a:lnTo>
                  <a:lnTo>
                    <a:pt x="165" y="4593"/>
                  </a:lnTo>
                  <a:lnTo>
                    <a:pt x="160" y="4592"/>
                  </a:lnTo>
                  <a:lnTo>
                    <a:pt x="156" y="4581"/>
                  </a:lnTo>
                  <a:lnTo>
                    <a:pt x="152" y="4563"/>
                  </a:lnTo>
                  <a:lnTo>
                    <a:pt x="146" y="4524"/>
                  </a:lnTo>
                  <a:lnTo>
                    <a:pt x="137" y="4468"/>
                  </a:lnTo>
                  <a:lnTo>
                    <a:pt x="128" y="4396"/>
                  </a:lnTo>
                  <a:lnTo>
                    <a:pt x="118" y="4316"/>
                  </a:lnTo>
                  <a:lnTo>
                    <a:pt x="110" y="4227"/>
                  </a:lnTo>
                  <a:lnTo>
                    <a:pt x="103" y="4135"/>
                  </a:lnTo>
                  <a:lnTo>
                    <a:pt x="99" y="4041"/>
                  </a:lnTo>
                  <a:lnTo>
                    <a:pt x="92" y="3719"/>
                  </a:lnTo>
                  <a:lnTo>
                    <a:pt x="87" y="3306"/>
                  </a:lnTo>
                  <a:lnTo>
                    <a:pt x="82" y="2952"/>
                  </a:lnTo>
                  <a:lnTo>
                    <a:pt x="81" y="2801"/>
                  </a:lnTo>
                  <a:lnTo>
                    <a:pt x="80" y="2418"/>
                  </a:lnTo>
                  <a:lnTo>
                    <a:pt x="76" y="2052"/>
                  </a:lnTo>
                  <a:lnTo>
                    <a:pt x="71" y="1699"/>
                  </a:lnTo>
                  <a:lnTo>
                    <a:pt x="63" y="1355"/>
                  </a:lnTo>
                  <a:lnTo>
                    <a:pt x="56" y="1016"/>
                  </a:lnTo>
                  <a:lnTo>
                    <a:pt x="45" y="680"/>
                  </a:lnTo>
                  <a:lnTo>
                    <a:pt x="35" y="343"/>
                  </a:lnTo>
                  <a:lnTo>
                    <a:pt x="24" y="0"/>
                  </a:lnTo>
                  <a:lnTo>
                    <a:pt x="0" y="0"/>
                  </a:lnTo>
                  <a:lnTo>
                    <a:pt x="12" y="343"/>
                  </a:lnTo>
                  <a:lnTo>
                    <a:pt x="25" y="680"/>
                  </a:lnTo>
                  <a:lnTo>
                    <a:pt x="38" y="1016"/>
                  </a:lnTo>
                  <a:lnTo>
                    <a:pt x="48" y="1355"/>
                  </a:lnTo>
                  <a:lnTo>
                    <a:pt x="56" y="1699"/>
                  </a:lnTo>
                  <a:lnTo>
                    <a:pt x="63" y="2052"/>
                  </a:lnTo>
                  <a:lnTo>
                    <a:pt x="67" y="2418"/>
                  </a:lnTo>
                  <a:lnTo>
                    <a:pt x="68" y="2801"/>
                  </a:lnTo>
                  <a:lnTo>
                    <a:pt x="71" y="2952"/>
                  </a:lnTo>
                  <a:lnTo>
                    <a:pt x="76" y="3306"/>
                  </a:lnTo>
                  <a:lnTo>
                    <a:pt x="84" y="3719"/>
                  </a:lnTo>
                  <a:lnTo>
                    <a:pt x="91" y="4041"/>
                  </a:lnTo>
                  <a:close/>
                </a:path>
              </a:pathLst>
            </a:custGeom>
            <a:solidFill>
              <a:srgbClr val="FF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58" name="Freeform 57"/>
            <p:cNvSpPr>
              <a:spLocks noChangeAspect="1"/>
            </p:cNvSpPr>
            <p:nvPr/>
          </p:nvSpPr>
          <p:spPr bwMode="auto">
            <a:xfrm>
              <a:off x="6633667" y="2015443"/>
              <a:ext cx="147212" cy="3705162"/>
            </a:xfrm>
            <a:custGeom>
              <a:avLst/>
              <a:gdLst>
                <a:gd name="T0" fmla="*/ 79 w 193"/>
                <a:gd name="T1" fmla="*/ 4135 h 4593"/>
                <a:gd name="T2" fmla="*/ 94 w 193"/>
                <a:gd name="T3" fmla="*/ 4316 h 4593"/>
                <a:gd name="T4" fmla="*/ 113 w 193"/>
                <a:gd name="T5" fmla="*/ 4468 h 4593"/>
                <a:gd name="T6" fmla="*/ 128 w 193"/>
                <a:gd name="T7" fmla="*/ 4563 h 4593"/>
                <a:gd name="T8" fmla="*/ 136 w 193"/>
                <a:gd name="T9" fmla="*/ 4592 h 4593"/>
                <a:gd name="T10" fmla="*/ 146 w 193"/>
                <a:gd name="T11" fmla="*/ 4581 h 4593"/>
                <a:gd name="T12" fmla="*/ 143 w 193"/>
                <a:gd name="T13" fmla="*/ 4460 h 4593"/>
                <a:gd name="T14" fmla="*/ 124 w 193"/>
                <a:gd name="T15" fmla="*/ 4171 h 4593"/>
                <a:gd name="T16" fmla="*/ 122 w 193"/>
                <a:gd name="T17" fmla="*/ 3826 h 4593"/>
                <a:gd name="T18" fmla="*/ 124 w 193"/>
                <a:gd name="T19" fmla="*/ 2974 h 4593"/>
                <a:gd name="T20" fmla="*/ 124 w 193"/>
                <a:gd name="T21" fmla="*/ 2381 h 4593"/>
                <a:gd name="T22" fmla="*/ 136 w 193"/>
                <a:gd name="T23" fmla="*/ 1679 h 4593"/>
                <a:gd name="T24" fmla="*/ 157 w 193"/>
                <a:gd name="T25" fmla="*/ 1045 h 4593"/>
                <a:gd name="T26" fmla="*/ 182 w 193"/>
                <a:gd name="T27" fmla="*/ 377 h 4593"/>
                <a:gd name="T28" fmla="*/ 175 w 193"/>
                <a:gd name="T29" fmla="*/ 0 h 4593"/>
                <a:gd name="T30" fmla="*/ 156 w 193"/>
                <a:gd name="T31" fmla="*/ 722 h 4593"/>
                <a:gd name="T32" fmla="*/ 138 w 193"/>
                <a:gd name="T33" fmla="*/ 1360 h 4593"/>
                <a:gd name="T34" fmla="*/ 124 w 193"/>
                <a:gd name="T35" fmla="*/ 2017 h 4593"/>
                <a:gd name="T36" fmla="*/ 121 w 193"/>
                <a:gd name="T37" fmla="*/ 2788 h 4593"/>
                <a:gd name="T38" fmla="*/ 119 w 193"/>
                <a:gd name="T39" fmla="*/ 3391 h 4593"/>
                <a:gd name="T40" fmla="*/ 118 w 193"/>
                <a:gd name="T41" fmla="*/ 4064 h 4593"/>
                <a:gd name="T42" fmla="*/ 131 w 193"/>
                <a:gd name="T43" fmla="*/ 4318 h 4593"/>
                <a:gd name="T44" fmla="*/ 145 w 193"/>
                <a:gd name="T45" fmla="*/ 4548 h 4593"/>
                <a:gd name="T46" fmla="*/ 141 w 193"/>
                <a:gd name="T47" fmla="*/ 4592 h 4593"/>
                <a:gd name="T48" fmla="*/ 133 w 193"/>
                <a:gd name="T49" fmla="*/ 4580 h 4593"/>
                <a:gd name="T50" fmla="*/ 124 w 193"/>
                <a:gd name="T51" fmla="*/ 4523 h 4593"/>
                <a:gd name="T52" fmla="*/ 108 w 193"/>
                <a:gd name="T53" fmla="*/ 4396 h 4593"/>
                <a:gd name="T54" fmla="*/ 93 w 193"/>
                <a:gd name="T55" fmla="*/ 4227 h 4593"/>
                <a:gd name="T56" fmla="*/ 82 w 193"/>
                <a:gd name="T57" fmla="*/ 4041 h 4593"/>
                <a:gd name="T58" fmla="*/ 74 w 193"/>
                <a:gd name="T59" fmla="*/ 3306 h 4593"/>
                <a:gd name="T60" fmla="*/ 68 w 193"/>
                <a:gd name="T61" fmla="*/ 2801 h 4593"/>
                <a:gd name="T62" fmla="*/ 65 w 193"/>
                <a:gd name="T63" fmla="*/ 2052 h 4593"/>
                <a:gd name="T64" fmla="*/ 54 w 193"/>
                <a:gd name="T65" fmla="*/ 1355 h 4593"/>
                <a:gd name="T66" fmla="*/ 41 w 193"/>
                <a:gd name="T67" fmla="*/ 680 h 4593"/>
                <a:gd name="T68" fmla="*/ 25 w 193"/>
                <a:gd name="T69" fmla="*/ 0 h 4593"/>
                <a:gd name="T70" fmla="*/ 11 w 193"/>
                <a:gd name="T71" fmla="*/ 343 h 4593"/>
                <a:gd name="T72" fmla="*/ 32 w 193"/>
                <a:gd name="T73" fmla="*/ 1016 h 4593"/>
                <a:gd name="T74" fmla="*/ 47 w 193"/>
                <a:gd name="T75" fmla="*/ 1699 h 4593"/>
                <a:gd name="T76" fmla="*/ 56 w 193"/>
                <a:gd name="T77" fmla="*/ 2418 h 4593"/>
                <a:gd name="T78" fmla="*/ 58 w 193"/>
                <a:gd name="T79" fmla="*/ 2952 h 4593"/>
                <a:gd name="T80" fmla="*/ 68 w 193"/>
                <a:gd name="T81" fmla="*/ 3719 h 4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3" h="4593">
                  <a:moveTo>
                    <a:pt x="75" y="4041"/>
                  </a:moveTo>
                  <a:lnTo>
                    <a:pt x="79" y="4135"/>
                  </a:lnTo>
                  <a:lnTo>
                    <a:pt x="86" y="4227"/>
                  </a:lnTo>
                  <a:lnTo>
                    <a:pt x="94" y="4316"/>
                  </a:lnTo>
                  <a:lnTo>
                    <a:pt x="104" y="4396"/>
                  </a:lnTo>
                  <a:lnTo>
                    <a:pt x="113" y="4468"/>
                  </a:lnTo>
                  <a:lnTo>
                    <a:pt x="122" y="4524"/>
                  </a:lnTo>
                  <a:lnTo>
                    <a:pt x="128" y="4563"/>
                  </a:lnTo>
                  <a:lnTo>
                    <a:pt x="132" y="4581"/>
                  </a:lnTo>
                  <a:lnTo>
                    <a:pt x="136" y="4592"/>
                  </a:lnTo>
                  <a:lnTo>
                    <a:pt x="141" y="4593"/>
                  </a:lnTo>
                  <a:lnTo>
                    <a:pt x="146" y="4581"/>
                  </a:lnTo>
                  <a:lnTo>
                    <a:pt x="147" y="4549"/>
                  </a:lnTo>
                  <a:lnTo>
                    <a:pt x="143" y="4460"/>
                  </a:lnTo>
                  <a:lnTo>
                    <a:pt x="133" y="4318"/>
                  </a:lnTo>
                  <a:lnTo>
                    <a:pt x="124" y="4171"/>
                  </a:lnTo>
                  <a:lnTo>
                    <a:pt x="121" y="4064"/>
                  </a:lnTo>
                  <a:lnTo>
                    <a:pt x="122" y="3826"/>
                  </a:lnTo>
                  <a:lnTo>
                    <a:pt x="123" y="3391"/>
                  </a:lnTo>
                  <a:lnTo>
                    <a:pt x="124" y="2974"/>
                  </a:lnTo>
                  <a:lnTo>
                    <a:pt x="124" y="2788"/>
                  </a:lnTo>
                  <a:lnTo>
                    <a:pt x="124" y="2381"/>
                  </a:lnTo>
                  <a:lnTo>
                    <a:pt x="129" y="2017"/>
                  </a:lnTo>
                  <a:lnTo>
                    <a:pt x="136" y="1679"/>
                  </a:lnTo>
                  <a:lnTo>
                    <a:pt x="146" y="1360"/>
                  </a:lnTo>
                  <a:lnTo>
                    <a:pt x="157" y="1045"/>
                  </a:lnTo>
                  <a:lnTo>
                    <a:pt x="169" y="722"/>
                  </a:lnTo>
                  <a:lnTo>
                    <a:pt x="182" y="377"/>
                  </a:lnTo>
                  <a:lnTo>
                    <a:pt x="193" y="0"/>
                  </a:lnTo>
                  <a:lnTo>
                    <a:pt x="175" y="0"/>
                  </a:lnTo>
                  <a:lnTo>
                    <a:pt x="166" y="377"/>
                  </a:lnTo>
                  <a:lnTo>
                    <a:pt x="156" y="722"/>
                  </a:lnTo>
                  <a:lnTo>
                    <a:pt x="147" y="1045"/>
                  </a:lnTo>
                  <a:lnTo>
                    <a:pt x="138" y="1360"/>
                  </a:lnTo>
                  <a:lnTo>
                    <a:pt x="131" y="1679"/>
                  </a:lnTo>
                  <a:lnTo>
                    <a:pt x="124" y="2017"/>
                  </a:lnTo>
                  <a:lnTo>
                    <a:pt x="121" y="2381"/>
                  </a:lnTo>
                  <a:lnTo>
                    <a:pt x="121" y="2788"/>
                  </a:lnTo>
                  <a:lnTo>
                    <a:pt x="121" y="2974"/>
                  </a:lnTo>
                  <a:lnTo>
                    <a:pt x="119" y="3391"/>
                  </a:lnTo>
                  <a:lnTo>
                    <a:pt x="119" y="3826"/>
                  </a:lnTo>
                  <a:lnTo>
                    <a:pt x="118" y="4064"/>
                  </a:lnTo>
                  <a:lnTo>
                    <a:pt x="122" y="4170"/>
                  </a:lnTo>
                  <a:lnTo>
                    <a:pt x="131" y="4318"/>
                  </a:lnTo>
                  <a:lnTo>
                    <a:pt x="141" y="4460"/>
                  </a:lnTo>
                  <a:lnTo>
                    <a:pt x="145" y="4548"/>
                  </a:lnTo>
                  <a:lnTo>
                    <a:pt x="143" y="4580"/>
                  </a:lnTo>
                  <a:lnTo>
                    <a:pt x="141" y="4592"/>
                  </a:lnTo>
                  <a:lnTo>
                    <a:pt x="137" y="4591"/>
                  </a:lnTo>
                  <a:lnTo>
                    <a:pt x="133" y="4580"/>
                  </a:lnTo>
                  <a:lnTo>
                    <a:pt x="131" y="4562"/>
                  </a:lnTo>
                  <a:lnTo>
                    <a:pt x="124" y="4523"/>
                  </a:lnTo>
                  <a:lnTo>
                    <a:pt x="117" y="4467"/>
                  </a:lnTo>
                  <a:lnTo>
                    <a:pt x="108" y="4396"/>
                  </a:lnTo>
                  <a:lnTo>
                    <a:pt x="100" y="4316"/>
                  </a:lnTo>
                  <a:lnTo>
                    <a:pt x="93" y="4227"/>
                  </a:lnTo>
                  <a:lnTo>
                    <a:pt x="86" y="4135"/>
                  </a:lnTo>
                  <a:lnTo>
                    <a:pt x="82" y="4041"/>
                  </a:lnTo>
                  <a:lnTo>
                    <a:pt x="77" y="3719"/>
                  </a:lnTo>
                  <a:lnTo>
                    <a:pt x="74" y="3306"/>
                  </a:lnTo>
                  <a:lnTo>
                    <a:pt x="70" y="2952"/>
                  </a:lnTo>
                  <a:lnTo>
                    <a:pt x="68" y="2801"/>
                  </a:lnTo>
                  <a:lnTo>
                    <a:pt x="67" y="2418"/>
                  </a:lnTo>
                  <a:lnTo>
                    <a:pt x="65" y="2052"/>
                  </a:lnTo>
                  <a:lnTo>
                    <a:pt x="61" y="1699"/>
                  </a:lnTo>
                  <a:lnTo>
                    <a:pt x="54" y="1355"/>
                  </a:lnTo>
                  <a:lnTo>
                    <a:pt x="48" y="1016"/>
                  </a:lnTo>
                  <a:lnTo>
                    <a:pt x="41" y="680"/>
                  </a:lnTo>
                  <a:lnTo>
                    <a:pt x="33" y="343"/>
                  </a:lnTo>
                  <a:lnTo>
                    <a:pt x="25" y="0"/>
                  </a:lnTo>
                  <a:lnTo>
                    <a:pt x="0" y="0"/>
                  </a:lnTo>
                  <a:lnTo>
                    <a:pt x="11" y="343"/>
                  </a:lnTo>
                  <a:lnTo>
                    <a:pt x="21" y="680"/>
                  </a:lnTo>
                  <a:lnTo>
                    <a:pt x="32" y="1016"/>
                  </a:lnTo>
                  <a:lnTo>
                    <a:pt x="39" y="1355"/>
                  </a:lnTo>
                  <a:lnTo>
                    <a:pt x="47" y="1699"/>
                  </a:lnTo>
                  <a:lnTo>
                    <a:pt x="52" y="2052"/>
                  </a:lnTo>
                  <a:lnTo>
                    <a:pt x="56" y="2418"/>
                  </a:lnTo>
                  <a:lnTo>
                    <a:pt x="57" y="2801"/>
                  </a:lnTo>
                  <a:lnTo>
                    <a:pt x="58" y="2952"/>
                  </a:lnTo>
                  <a:lnTo>
                    <a:pt x="63" y="3306"/>
                  </a:lnTo>
                  <a:lnTo>
                    <a:pt x="68" y="3719"/>
                  </a:lnTo>
                  <a:lnTo>
                    <a:pt x="75" y="4041"/>
                  </a:lnTo>
                  <a:close/>
                </a:path>
              </a:pathLst>
            </a:custGeom>
            <a:solidFill>
              <a:srgbClr val="FF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59" name="Freeform 58"/>
            <p:cNvSpPr>
              <a:spLocks noChangeAspect="1"/>
            </p:cNvSpPr>
            <p:nvPr/>
          </p:nvSpPr>
          <p:spPr bwMode="auto">
            <a:xfrm>
              <a:off x="6653396" y="2015443"/>
              <a:ext cx="113824" cy="3703549"/>
            </a:xfrm>
            <a:custGeom>
              <a:avLst/>
              <a:gdLst>
                <a:gd name="T0" fmla="*/ 61 w 150"/>
                <a:gd name="T1" fmla="*/ 4135 h 4592"/>
                <a:gd name="T2" fmla="*/ 75 w 150"/>
                <a:gd name="T3" fmla="*/ 4316 h 4592"/>
                <a:gd name="T4" fmla="*/ 92 w 150"/>
                <a:gd name="T5" fmla="*/ 4467 h 4592"/>
                <a:gd name="T6" fmla="*/ 106 w 150"/>
                <a:gd name="T7" fmla="*/ 4562 h 4592"/>
                <a:gd name="T8" fmla="*/ 112 w 150"/>
                <a:gd name="T9" fmla="*/ 4591 h 4592"/>
                <a:gd name="T10" fmla="*/ 118 w 150"/>
                <a:gd name="T11" fmla="*/ 4580 h 4592"/>
                <a:gd name="T12" fmla="*/ 116 w 150"/>
                <a:gd name="T13" fmla="*/ 4460 h 4592"/>
                <a:gd name="T14" fmla="*/ 97 w 150"/>
                <a:gd name="T15" fmla="*/ 4170 h 4592"/>
                <a:gd name="T16" fmla="*/ 94 w 150"/>
                <a:gd name="T17" fmla="*/ 3826 h 4592"/>
                <a:gd name="T18" fmla="*/ 96 w 150"/>
                <a:gd name="T19" fmla="*/ 2974 h 4592"/>
                <a:gd name="T20" fmla="*/ 96 w 150"/>
                <a:gd name="T21" fmla="*/ 2381 h 4592"/>
                <a:gd name="T22" fmla="*/ 106 w 150"/>
                <a:gd name="T23" fmla="*/ 1679 h 4592"/>
                <a:gd name="T24" fmla="*/ 122 w 150"/>
                <a:gd name="T25" fmla="*/ 1045 h 4592"/>
                <a:gd name="T26" fmla="*/ 141 w 150"/>
                <a:gd name="T27" fmla="*/ 377 h 4592"/>
                <a:gd name="T28" fmla="*/ 131 w 150"/>
                <a:gd name="T29" fmla="*/ 0 h 4592"/>
                <a:gd name="T30" fmla="*/ 118 w 150"/>
                <a:gd name="T31" fmla="*/ 722 h 4592"/>
                <a:gd name="T32" fmla="*/ 104 w 150"/>
                <a:gd name="T33" fmla="*/ 1360 h 4592"/>
                <a:gd name="T34" fmla="*/ 96 w 150"/>
                <a:gd name="T35" fmla="*/ 2017 h 4592"/>
                <a:gd name="T36" fmla="*/ 93 w 150"/>
                <a:gd name="T37" fmla="*/ 2788 h 4592"/>
                <a:gd name="T38" fmla="*/ 92 w 150"/>
                <a:gd name="T39" fmla="*/ 3391 h 4592"/>
                <a:gd name="T40" fmla="*/ 91 w 150"/>
                <a:gd name="T41" fmla="*/ 4064 h 4592"/>
                <a:gd name="T42" fmla="*/ 104 w 150"/>
                <a:gd name="T43" fmla="*/ 4317 h 4592"/>
                <a:gd name="T44" fmla="*/ 117 w 150"/>
                <a:gd name="T45" fmla="*/ 4546 h 4592"/>
                <a:gd name="T46" fmla="*/ 115 w 150"/>
                <a:gd name="T47" fmla="*/ 4591 h 4592"/>
                <a:gd name="T48" fmla="*/ 110 w 150"/>
                <a:gd name="T49" fmla="*/ 4579 h 4592"/>
                <a:gd name="T50" fmla="*/ 102 w 150"/>
                <a:gd name="T51" fmla="*/ 4523 h 4592"/>
                <a:gd name="T52" fmla="*/ 88 w 150"/>
                <a:gd name="T53" fmla="*/ 4395 h 4592"/>
                <a:gd name="T54" fmla="*/ 73 w 150"/>
                <a:gd name="T55" fmla="*/ 4226 h 4592"/>
                <a:gd name="T56" fmla="*/ 65 w 150"/>
                <a:gd name="T57" fmla="*/ 4041 h 4592"/>
                <a:gd name="T58" fmla="*/ 59 w 150"/>
                <a:gd name="T59" fmla="*/ 3306 h 4592"/>
                <a:gd name="T60" fmla="*/ 55 w 150"/>
                <a:gd name="T61" fmla="*/ 2801 h 4592"/>
                <a:gd name="T62" fmla="*/ 46 w 150"/>
                <a:gd name="T63" fmla="*/ 1355 h 4592"/>
                <a:gd name="T64" fmla="*/ 24 w 150"/>
                <a:gd name="T65" fmla="*/ 0 h 4592"/>
                <a:gd name="T66" fmla="*/ 8 w 150"/>
                <a:gd name="T67" fmla="*/ 343 h 4592"/>
                <a:gd name="T68" fmla="*/ 23 w 150"/>
                <a:gd name="T69" fmla="*/ 1016 h 4592"/>
                <a:gd name="T70" fmla="*/ 36 w 150"/>
                <a:gd name="T71" fmla="*/ 1699 h 4592"/>
                <a:gd name="T72" fmla="*/ 42 w 150"/>
                <a:gd name="T73" fmla="*/ 2418 h 4592"/>
                <a:gd name="T74" fmla="*/ 45 w 150"/>
                <a:gd name="T75" fmla="*/ 2952 h 4592"/>
                <a:gd name="T76" fmla="*/ 52 w 150"/>
                <a:gd name="T77" fmla="*/ 3719 h 4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4592">
                  <a:moveTo>
                    <a:pt x="57" y="4041"/>
                  </a:moveTo>
                  <a:lnTo>
                    <a:pt x="61" y="4135"/>
                  </a:lnTo>
                  <a:lnTo>
                    <a:pt x="68" y="4227"/>
                  </a:lnTo>
                  <a:lnTo>
                    <a:pt x="75" y="4316"/>
                  </a:lnTo>
                  <a:lnTo>
                    <a:pt x="83" y="4396"/>
                  </a:lnTo>
                  <a:lnTo>
                    <a:pt x="92" y="4467"/>
                  </a:lnTo>
                  <a:lnTo>
                    <a:pt x="99" y="4523"/>
                  </a:lnTo>
                  <a:lnTo>
                    <a:pt x="106" y="4562"/>
                  </a:lnTo>
                  <a:lnTo>
                    <a:pt x="108" y="4580"/>
                  </a:lnTo>
                  <a:lnTo>
                    <a:pt x="112" y="4591"/>
                  </a:lnTo>
                  <a:lnTo>
                    <a:pt x="116" y="4592"/>
                  </a:lnTo>
                  <a:lnTo>
                    <a:pt x="118" y="4580"/>
                  </a:lnTo>
                  <a:lnTo>
                    <a:pt x="120" y="4548"/>
                  </a:lnTo>
                  <a:lnTo>
                    <a:pt x="116" y="4460"/>
                  </a:lnTo>
                  <a:lnTo>
                    <a:pt x="106" y="4318"/>
                  </a:lnTo>
                  <a:lnTo>
                    <a:pt x="97" y="4170"/>
                  </a:lnTo>
                  <a:lnTo>
                    <a:pt x="93" y="4064"/>
                  </a:lnTo>
                  <a:lnTo>
                    <a:pt x="94" y="3826"/>
                  </a:lnTo>
                  <a:lnTo>
                    <a:pt x="94" y="3391"/>
                  </a:lnTo>
                  <a:lnTo>
                    <a:pt x="96" y="2974"/>
                  </a:lnTo>
                  <a:lnTo>
                    <a:pt x="96" y="2788"/>
                  </a:lnTo>
                  <a:lnTo>
                    <a:pt x="96" y="2381"/>
                  </a:lnTo>
                  <a:lnTo>
                    <a:pt x="99" y="2017"/>
                  </a:lnTo>
                  <a:lnTo>
                    <a:pt x="106" y="1679"/>
                  </a:lnTo>
                  <a:lnTo>
                    <a:pt x="113" y="1360"/>
                  </a:lnTo>
                  <a:lnTo>
                    <a:pt x="122" y="1045"/>
                  </a:lnTo>
                  <a:lnTo>
                    <a:pt x="131" y="722"/>
                  </a:lnTo>
                  <a:lnTo>
                    <a:pt x="141" y="377"/>
                  </a:lnTo>
                  <a:lnTo>
                    <a:pt x="150" y="0"/>
                  </a:lnTo>
                  <a:lnTo>
                    <a:pt x="131" y="0"/>
                  </a:lnTo>
                  <a:lnTo>
                    <a:pt x="125" y="377"/>
                  </a:lnTo>
                  <a:lnTo>
                    <a:pt x="118" y="722"/>
                  </a:lnTo>
                  <a:lnTo>
                    <a:pt x="111" y="1045"/>
                  </a:lnTo>
                  <a:lnTo>
                    <a:pt x="104" y="1360"/>
                  </a:lnTo>
                  <a:lnTo>
                    <a:pt x="99" y="1679"/>
                  </a:lnTo>
                  <a:lnTo>
                    <a:pt x="96" y="2017"/>
                  </a:lnTo>
                  <a:lnTo>
                    <a:pt x="93" y="2381"/>
                  </a:lnTo>
                  <a:lnTo>
                    <a:pt x="93" y="2788"/>
                  </a:lnTo>
                  <a:lnTo>
                    <a:pt x="93" y="2974"/>
                  </a:lnTo>
                  <a:lnTo>
                    <a:pt x="92" y="3391"/>
                  </a:lnTo>
                  <a:lnTo>
                    <a:pt x="92" y="3826"/>
                  </a:lnTo>
                  <a:lnTo>
                    <a:pt x="91" y="4064"/>
                  </a:lnTo>
                  <a:lnTo>
                    <a:pt x="94" y="4170"/>
                  </a:lnTo>
                  <a:lnTo>
                    <a:pt x="104" y="4317"/>
                  </a:lnTo>
                  <a:lnTo>
                    <a:pt x="113" y="4459"/>
                  </a:lnTo>
                  <a:lnTo>
                    <a:pt x="117" y="4546"/>
                  </a:lnTo>
                  <a:lnTo>
                    <a:pt x="116" y="4579"/>
                  </a:lnTo>
                  <a:lnTo>
                    <a:pt x="115" y="4591"/>
                  </a:lnTo>
                  <a:lnTo>
                    <a:pt x="112" y="4588"/>
                  </a:lnTo>
                  <a:lnTo>
                    <a:pt x="110" y="4579"/>
                  </a:lnTo>
                  <a:lnTo>
                    <a:pt x="107" y="4561"/>
                  </a:lnTo>
                  <a:lnTo>
                    <a:pt x="102" y="4523"/>
                  </a:lnTo>
                  <a:lnTo>
                    <a:pt x="96" y="4465"/>
                  </a:lnTo>
                  <a:lnTo>
                    <a:pt x="88" y="4395"/>
                  </a:lnTo>
                  <a:lnTo>
                    <a:pt x="80" y="4314"/>
                  </a:lnTo>
                  <a:lnTo>
                    <a:pt x="73" y="4226"/>
                  </a:lnTo>
                  <a:lnTo>
                    <a:pt x="68" y="4133"/>
                  </a:lnTo>
                  <a:lnTo>
                    <a:pt x="65" y="4041"/>
                  </a:lnTo>
                  <a:lnTo>
                    <a:pt x="61" y="3719"/>
                  </a:lnTo>
                  <a:lnTo>
                    <a:pt x="59" y="3306"/>
                  </a:lnTo>
                  <a:lnTo>
                    <a:pt x="56" y="2952"/>
                  </a:lnTo>
                  <a:lnTo>
                    <a:pt x="55" y="2801"/>
                  </a:lnTo>
                  <a:lnTo>
                    <a:pt x="52" y="2052"/>
                  </a:lnTo>
                  <a:lnTo>
                    <a:pt x="46" y="1355"/>
                  </a:lnTo>
                  <a:lnTo>
                    <a:pt x="36" y="680"/>
                  </a:lnTo>
                  <a:lnTo>
                    <a:pt x="24" y="0"/>
                  </a:lnTo>
                  <a:lnTo>
                    <a:pt x="0" y="0"/>
                  </a:lnTo>
                  <a:lnTo>
                    <a:pt x="8" y="343"/>
                  </a:lnTo>
                  <a:lnTo>
                    <a:pt x="16" y="680"/>
                  </a:lnTo>
                  <a:lnTo>
                    <a:pt x="23" y="1016"/>
                  </a:lnTo>
                  <a:lnTo>
                    <a:pt x="29" y="1355"/>
                  </a:lnTo>
                  <a:lnTo>
                    <a:pt x="36" y="1699"/>
                  </a:lnTo>
                  <a:lnTo>
                    <a:pt x="40" y="2052"/>
                  </a:lnTo>
                  <a:lnTo>
                    <a:pt x="42" y="2418"/>
                  </a:lnTo>
                  <a:lnTo>
                    <a:pt x="43" y="2801"/>
                  </a:lnTo>
                  <a:lnTo>
                    <a:pt x="45" y="2952"/>
                  </a:lnTo>
                  <a:lnTo>
                    <a:pt x="49" y="3306"/>
                  </a:lnTo>
                  <a:lnTo>
                    <a:pt x="52" y="3719"/>
                  </a:lnTo>
                  <a:lnTo>
                    <a:pt x="57" y="4041"/>
                  </a:lnTo>
                  <a:close/>
                </a:path>
              </a:pathLst>
            </a:custGeom>
            <a:solidFill>
              <a:srgbClr val="FF9B9B"/>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60" name="Freeform 59"/>
            <p:cNvSpPr>
              <a:spLocks noChangeAspect="1"/>
            </p:cNvSpPr>
            <p:nvPr/>
          </p:nvSpPr>
          <p:spPr bwMode="auto">
            <a:xfrm>
              <a:off x="6671608" y="2015443"/>
              <a:ext cx="81953" cy="3703549"/>
            </a:xfrm>
            <a:custGeom>
              <a:avLst/>
              <a:gdLst>
                <a:gd name="T0" fmla="*/ 41 w 107"/>
                <a:gd name="T1" fmla="*/ 4041 h 4591"/>
                <a:gd name="T2" fmla="*/ 44 w 107"/>
                <a:gd name="T3" fmla="*/ 4133 h 4591"/>
                <a:gd name="T4" fmla="*/ 49 w 107"/>
                <a:gd name="T5" fmla="*/ 4226 h 4591"/>
                <a:gd name="T6" fmla="*/ 56 w 107"/>
                <a:gd name="T7" fmla="*/ 4314 h 4591"/>
                <a:gd name="T8" fmla="*/ 64 w 107"/>
                <a:gd name="T9" fmla="*/ 4395 h 4591"/>
                <a:gd name="T10" fmla="*/ 72 w 107"/>
                <a:gd name="T11" fmla="*/ 4465 h 4591"/>
                <a:gd name="T12" fmla="*/ 78 w 107"/>
                <a:gd name="T13" fmla="*/ 4523 h 4591"/>
                <a:gd name="T14" fmla="*/ 83 w 107"/>
                <a:gd name="T15" fmla="*/ 4561 h 4591"/>
                <a:gd name="T16" fmla="*/ 86 w 107"/>
                <a:gd name="T17" fmla="*/ 4579 h 4591"/>
                <a:gd name="T18" fmla="*/ 88 w 107"/>
                <a:gd name="T19" fmla="*/ 4588 h 4591"/>
                <a:gd name="T20" fmla="*/ 91 w 107"/>
                <a:gd name="T21" fmla="*/ 4591 h 4591"/>
                <a:gd name="T22" fmla="*/ 92 w 107"/>
                <a:gd name="T23" fmla="*/ 4579 h 4591"/>
                <a:gd name="T24" fmla="*/ 93 w 107"/>
                <a:gd name="T25" fmla="*/ 4546 h 4591"/>
                <a:gd name="T26" fmla="*/ 89 w 107"/>
                <a:gd name="T27" fmla="*/ 4459 h 4591"/>
                <a:gd name="T28" fmla="*/ 80 w 107"/>
                <a:gd name="T29" fmla="*/ 4317 h 4591"/>
                <a:gd name="T30" fmla="*/ 70 w 107"/>
                <a:gd name="T31" fmla="*/ 4170 h 4591"/>
                <a:gd name="T32" fmla="*/ 67 w 107"/>
                <a:gd name="T33" fmla="*/ 4064 h 4591"/>
                <a:gd name="T34" fmla="*/ 68 w 107"/>
                <a:gd name="T35" fmla="*/ 3826 h 4591"/>
                <a:gd name="T36" fmla="*/ 68 w 107"/>
                <a:gd name="T37" fmla="*/ 3391 h 4591"/>
                <a:gd name="T38" fmla="*/ 69 w 107"/>
                <a:gd name="T39" fmla="*/ 2974 h 4591"/>
                <a:gd name="T40" fmla="*/ 69 w 107"/>
                <a:gd name="T41" fmla="*/ 2788 h 4591"/>
                <a:gd name="T42" fmla="*/ 69 w 107"/>
                <a:gd name="T43" fmla="*/ 2381 h 4591"/>
                <a:gd name="T44" fmla="*/ 72 w 107"/>
                <a:gd name="T45" fmla="*/ 2017 h 4591"/>
                <a:gd name="T46" fmla="*/ 75 w 107"/>
                <a:gd name="T47" fmla="*/ 1679 h 4591"/>
                <a:gd name="T48" fmla="*/ 80 w 107"/>
                <a:gd name="T49" fmla="*/ 1360 h 4591"/>
                <a:gd name="T50" fmla="*/ 87 w 107"/>
                <a:gd name="T51" fmla="*/ 1045 h 4591"/>
                <a:gd name="T52" fmla="*/ 94 w 107"/>
                <a:gd name="T53" fmla="*/ 722 h 4591"/>
                <a:gd name="T54" fmla="*/ 101 w 107"/>
                <a:gd name="T55" fmla="*/ 377 h 4591"/>
                <a:gd name="T56" fmla="*/ 107 w 107"/>
                <a:gd name="T57" fmla="*/ 0 h 4591"/>
                <a:gd name="T58" fmla="*/ 0 w 107"/>
                <a:gd name="T59" fmla="*/ 0 h 4591"/>
                <a:gd name="T60" fmla="*/ 12 w 107"/>
                <a:gd name="T61" fmla="*/ 680 h 4591"/>
                <a:gd name="T62" fmla="*/ 22 w 107"/>
                <a:gd name="T63" fmla="*/ 1355 h 4591"/>
                <a:gd name="T64" fmla="*/ 28 w 107"/>
                <a:gd name="T65" fmla="*/ 2052 h 4591"/>
                <a:gd name="T66" fmla="*/ 31 w 107"/>
                <a:gd name="T67" fmla="*/ 2801 h 4591"/>
                <a:gd name="T68" fmla="*/ 32 w 107"/>
                <a:gd name="T69" fmla="*/ 2952 h 4591"/>
                <a:gd name="T70" fmla="*/ 35 w 107"/>
                <a:gd name="T71" fmla="*/ 3306 h 4591"/>
                <a:gd name="T72" fmla="*/ 37 w 107"/>
                <a:gd name="T73" fmla="*/ 3719 h 4591"/>
                <a:gd name="T74" fmla="*/ 41 w 107"/>
                <a:gd name="T75" fmla="*/ 4041 h 4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4591">
                  <a:moveTo>
                    <a:pt x="41" y="4041"/>
                  </a:moveTo>
                  <a:lnTo>
                    <a:pt x="44" y="4133"/>
                  </a:lnTo>
                  <a:lnTo>
                    <a:pt x="49" y="4226"/>
                  </a:lnTo>
                  <a:lnTo>
                    <a:pt x="56" y="4314"/>
                  </a:lnTo>
                  <a:lnTo>
                    <a:pt x="64" y="4395"/>
                  </a:lnTo>
                  <a:lnTo>
                    <a:pt x="72" y="4465"/>
                  </a:lnTo>
                  <a:lnTo>
                    <a:pt x="78" y="4523"/>
                  </a:lnTo>
                  <a:lnTo>
                    <a:pt x="83" y="4561"/>
                  </a:lnTo>
                  <a:lnTo>
                    <a:pt x="86" y="4579"/>
                  </a:lnTo>
                  <a:lnTo>
                    <a:pt x="88" y="4588"/>
                  </a:lnTo>
                  <a:lnTo>
                    <a:pt x="91" y="4591"/>
                  </a:lnTo>
                  <a:lnTo>
                    <a:pt x="92" y="4579"/>
                  </a:lnTo>
                  <a:lnTo>
                    <a:pt x="93" y="4546"/>
                  </a:lnTo>
                  <a:lnTo>
                    <a:pt x="89" y="4459"/>
                  </a:lnTo>
                  <a:lnTo>
                    <a:pt x="80" y="4317"/>
                  </a:lnTo>
                  <a:lnTo>
                    <a:pt x="70" y="4170"/>
                  </a:lnTo>
                  <a:lnTo>
                    <a:pt x="67" y="4064"/>
                  </a:lnTo>
                  <a:lnTo>
                    <a:pt x="68" y="3826"/>
                  </a:lnTo>
                  <a:lnTo>
                    <a:pt x="68" y="3391"/>
                  </a:lnTo>
                  <a:lnTo>
                    <a:pt x="69" y="2974"/>
                  </a:lnTo>
                  <a:lnTo>
                    <a:pt x="69" y="2788"/>
                  </a:lnTo>
                  <a:lnTo>
                    <a:pt x="69" y="2381"/>
                  </a:lnTo>
                  <a:lnTo>
                    <a:pt x="72" y="2017"/>
                  </a:lnTo>
                  <a:lnTo>
                    <a:pt x="75" y="1679"/>
                  </a:lnTo>
                  <a:lnTo>
                    <a:pt x="80" y="1360"/>
                  </a:lnTo>
                  <a:lnTo>
                    <a:pt x="87" y="1045"/>
                  </a:lnTo>
                  <a:lnTo>
                    <a:pt x="94" y="722"/>
                  </a:lnTo>
                  <a:lnTo>
                    <a:pt x="101" y="377"/>
                  </a:lnTo>
                  <a:lnTo>
                    <a:pt x="107" y="0"/>
                  </a:lnTo>
                  <a:lnTo>
                    <a:pt x="0" y="0"/>
                  </a:lnTo>
                  <a:lnTo>
                    <a:pt x="12" y="680"/>
                  </a:lnTo>
                  <a:lnTo>
                    <a:pt x="22" y="1355"/>
                  </a:lnTo>
                  <a:lnTo>
                    <a:pt x="28" y="2052"/>
                  </a:lnTo>
                  <a:lnTo>
                    <a:pt x="31" y="2801"/>
                  </a:lnTo>
                  <a:lnTo>
                    <a:pt x="32" y="2952"/>
                  </a:lnTo>
                  <a:lnTo>
                    <a:pt x="35" y="3306"/>
                  </a:lnTo>
                  <a:lnTo>
                    <a:pt x="37" y="3719"/>
                  </a:lnTo>
                  <a:lnTo>
                    <a:pt x="41" y="4041"/>
                  </a:lnTo>
                  <a:close/>
                </a:path>
              </a:pathLst>
            </a:cu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61" name="Freeform 60"/>
            <p:cNvSpPr>
              <a:spLocks noChangeAspect="1"/>
            </p:cNvSpPr>
            <p:nvPr/>
          </p:nvSpPr>
          <p:spPr bwMode="auto">
            <a:xfrm>
              <a:off x="6689820" y="2015443"/>
              <a:ext cx="51600" cy="3701935"/>
            </a:xfrm>
            <a:custGeom>
              <a:avLst/>
              <a:gdLst>
                <a:gd name="T0" fmla="*/ 40 w 67"/>
                <a:gd name="T1" fmla="*/ 2788 h 4589"/>
                <a:gd name="T2" fmla="*/ 43 w 67"/>
                <a:gd name="T3" fmla="*/ 2017 h 4589"/>
                <a:gd name="T4" fmla="*/ 49 w 67"/>
                <a:gd name="T5" fmla="*/ 1360 h 4589"/>
                <a:gd name="T6" fmla="*/ 57 w 67"/>
                <a:gd name="T7" fmla="*/ 722 h 4589"/>
                <a:gd name="T8" fmla="*/ 64 w 67"/>
                <a:gd name="T9" fmla="*/ 0 h 4589"/>
                <a:gd name="T10" fmla="*/ 0 w 67"/>
                <a:gd name="T11" fmla="*/ 0 h 4589"/>
                <a:gd name="T12" fmla="*/ 6 w 67"/>
                <a:gd name="T13" fmla="*/ 680 h 4589"/>
                <a:gd name="T14" fmla="*/ 12 w 67"/>
                <a:gd name="T15" fmla="*/ 1355 h 4589"/>
                <a:gd name="T16" fmla="*/ 17 w 67"/>
                <a:gd name="T17" fmla="*/ 2052 h 4589"/>
                <a:gd name="T18" fmla="*/ 19 w 67"/>
                <a:gd name="T19" fmla="*/ 2801 h 4589"/>
                <a:gd name="T20" fmla="*/ 19 w 67"/>
                <a:gd name="T21" fmla="*/ 2952 h 4589"/>
                <a:gd name="T22" fmla="*/ 20 w 67"/>
                <a:gd name="T23" fmla="*/ 3306 h 4589"/>
                <a:gd name="T24" fmla="*/ 22 w 67"/>
                <a:gd name="T25" fmla="*/ 3719 h 4589"/>
                <a:gd name="T26" fmla="*/ 24 w 67"/>
                <a:gd name="T27" fmla="*/ 4041 h 4589"/>
                <a:gd name="T28" fmla="*/ 26 w 67"/>
                <a:gd name="T29" fmla="*/ 4133 h 4589"/>
                <a:gd name="T30" fmla="*/ 30 w 67"/>
                <a:gd name="T31" fmla="*/ 4226 h 4589"/>
                <a:gd name="T32" fmla="*/ 36 w 67"/>
                <a:gd name="T33" fmla="*/ 4314 h 4589"/>
                <a:gd name="T34" fmla="*/ 43 w 67"/>
                <a:gd name="T35" fmla="*/ 4395 h 4589"/>
                <a:gd name="T36" fmla="*/ 50 w 67"/>
                <a:gd name="T37" fmla="*/ 4465 h 4589"/>
                <a:gd name="T38" fmla="*/ 55 w 67"/>
                <a:gd name="T39" fmla="*/ 4520 h 4589"/>
                <a:gd name="T40" fmla="*/ 61 w 67"/>
                <a:gd name="T41" fmla="*/ 4559 h 4589"/>
                <a:gd name="T42" fmla="*/ 62 w 67"/>
                <a:gd name="T43" fmla="*/ 4576 h 4589"/>
                <a:gd name="T44" fmla="*/ 63 w 67"/>
                <a:gd name="T45" fmla="*/ 4587 h 4589"/>
                <a:gd name="T46" fmla="*/ 64 w 67"/>
                <a:gd name="T47" fmla="*/ 4589 h 4589"/>
                <a:gd name="T48" fmla="*/ 67 w 67"/>
                <a:gd name="T49" fmla="*/ 4576 h 4589"/>
                <a:gd name="T50" fmla="*/ 67 w 67"/>
                <a:gd name="T51" fmla="*/ 4544 h 4589"/>
                <a:gd name="T52" fmla="*/ 63 w 67"/>
                <a:gd name="T53" fmla="*/ 4456 h 4589"/>
                <a:gd name="T54" fmla="*/ 53 w 67"/>
                <a:gd name="T55" fmla="*/ 4316 h 4589"/>
                <a:gd name="T56" fmla="*/ 44 w 67"/>
                <a:gd name="T57" fmla="*/ 4170 h 4589"/>
                <a:gd name="T58" fmla="*/ 40 w 67"/>
                <a:gd name="T59" fmla="*/ 4064 h 4589"/>
                <a:gd name="T60" fmla="*/ 40 w 67"/>
                <a:gd name="T61" fmla="*/ 3826 h 4589"/>
                <a:gd name="T62" fmla="*/ 40 w 67"/>
                <a:gd name="T63" fmla="*/ 3391 h 4589"/>
                <a:gd name="T64" fmla="*/ 40 w 67"/>
                <a:gd name="T65" fmla="*/ 2974 h 4589"/>
                <a:gd name="T66" fmla="*/ 40 w 67"/>
                <a:gd name="T67" fmla="*/ 2788 h 4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4589">
                  <a:moveTo>
                    <a:pt x="40" y="2788"/>
                  </a:moveTo>
                  <a:lnTo>
                    <a:pt x="43" y="2017"/>
                  </a:lnTo>
                  <a:lnTo>
                    <a:pt x="49" y="1360"/>
                  </a:lnTo>
                  <a:lnTo>
                    <a:pt x="57" y="722"/>
                  </a:lnTo>
                  <a:lnTo>
                    <a:pt x="64" y="0"/>
                  </a:lnTo>
                  <a:lnTo>
                    <a:pt x="0" y="0"/>
                  </a:lnTo>
                  <a:lnTo>
                    <a:pt x="6" y="680"/>
                  </a:lnTo>
                  <a:lnTo>
                    <a:pt x="12" y="1355"/>
                  </a:lnTo>
                  <a:lnTo>
                    <a:pt x="17" y="2052"/>
                  </a:lnTo>
                  <a:lnTo>
                    <a:pt x="19" y="2801"/>
                  </a:lnTo>
                  <a:lnTo>
                    <a:pt x="19" y="2952"/>
                  </a:lnTo>
                  <a:lnTo>
                    <a:pt x="20" y="3306"/>
                  </a:lnTo>
                  <a:lnTo>
                    <a:pt x="22" y="3719"/>
                  </a:lnTo>
                  <a:lnTo>
                    <a:pt x="24" y="4041"/>
                  </a:lnTo>
                  <a:lnTo>
                    <a:pt x="26" y="4133"/>
                  </a:lnTo>
                  <a:lnTo>
                    <a:pt x="30" y="4226"/>
                  </a:lnTo>
                  <a:lnTo>
                    <a:pt x="36" y="4314"/>
                  </a:lnTo>
                  <a:lnTo>
                    <a:pt x="43" y="4395"/>
                  </a:lnTo>
                  <a:lnTo>
                    <a:pt x="50" y="4465"/>
                  </a:lnTo>
                  <a:lnTo>
                    <a:pt x="55" y="4520"/>
                  </a:lnTo>
                  <a:lnTo>
                    <a:pt x="61" y="4559"/>
                  </a:lnTo>
                  <a:lnTo>
                    <a:pt x="62" y="4576"/>
                  </a:lnTo>
                  <a:lnTo>
                    <a:pt x="63" y="4587"/>
                  </a:lnTo>
                  <a:lnTo>
                    <a:pt x="64" y="4589"/>
                  </a:lnTo>
                  <a:lnTo>
                    <a:pt x="67" y="4576"/>
                  </a:lnTo>
                  <a:lnTo>
                    <a:pt x="67" y="4544"/>
                  </a:lnTo>
                  <a:lnTo>
                    <a:pt x="63" y="4456"/>
                  </a:lnTo>
                  <a:lnTo>
                    <a:pt x="53" y="4316"/>
                  </a:lnTo>
                  <a:lnTo>
                    <a:pt x="44" y="4170"/>
                  </a:lnTo>
                  <a:lnTo>
                    <a:pt x="40" y="4064"/>
                  </a:lnTo>
                  <a:lnTo>
                    <a:pt x="40" y="3826"/>
                  </a:lnTo>
                  <a:lnTo>
                    <a:pt x="40" y="3391"/>
                  </a:lnTo>
                  <a:lnTo>
                    <a:pt x="40" y="2974"/>
                  </a:lnTo>
                  <a:lnTo>
                    <a:pt x="40" y="2788"/>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62" name="Freeform 61"/>
            <p:cNvSpPr>
              <a:spLocks noChangeAspect="1"/>
            </p:cNvSpPr>
            <p:nvPr/>
          </p:nvSpPr>
          <p:spPr bwMode="auto">
            <a:xfrm>
              <a:off x="6462172" y="3950325"/>
              <a:ext cx="25800" cy="112962"/>
            </a:xfrm>
            <a:custGeom>
              <a:avLst/>
              <a:gdLst>
                <a:gd name="T0" fmla="*/ 34 w 34"/>
                <a:gd name="T1" fmla="*/ 139 h 139"/>
                <a:gd name="T2" fmla="*/ 21 w 34"/>
                <a:gd name="T3" fmla="*/ 92 h 139"/>
                <a:gd name="T4" fmla="*/ 0 w 34"/>
                <a:gd name="T5" fmla="*/ 0 h 139"/>
              </a:gdLst>
              <a:ahLst/>
              <a:cxnLst>
                <a:cxn ang="0">
                  <a:pos x="T0" y="T1"/>
                </a:cxn>
                <a:cxn ang="0">
                  <a:pos x="T2" y="T3"/>
                </a:cxn>
                <a:cxn ang="0">
                  <a:pos x="T4" y="T5"/>
                </a:cxn>
              </a:cxnLst>
              <a:rect l="0" t="0" r="r" b="b"/>
              <a:pathLst>
                <a:path w="34" h="139">
                  <a:moveTo>
                    <a:pt x="34" y="139"/>
                  </a:moveTo>
                  <a:lnTo>
                    <a:pt x="21" y="9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63" name="Freeform 62"/>
            <p:cNvSpPr>
              <a:spLocks noChangeAspect="1"/>
            </p:cNvSpPr>
            <p:nvPr/>
          </p:nvSpPr>
          <p:spPr bwMode="auto">
            <a:xfrm>
              <a:off x="6433337" y="3748607"/>
              <a:ext cx="13659" cy="114576"/>
            </a:xfrm>
            <a:custGeom>
              <a:avLst/>
              <a:gdLst>
                <a:gd name="T0" fmla="*/ 19 w 19"/>
                <a:gd name="T1" fmla="*/ 143 h 143"/>
                <a:gd name="T2" fmla="*/ 15 w 19"/>
                <a:gd name="T3" fmla="*/ 123 h 143"/>
                <a:gd name="T4" fmla="*/ 0 w 19"/>
                <a:gd name="T5" fmla="*/ 0 h 143"/>
              </a:gdLst>
              <a:ahLst/>
              <a:cxnLst>
                <a:cxn ang="0">
                  <a:pos x="T0" y="T1"/>
                </a:cxn>
                <a:cxn ang="0">
                  <a:pos x="T2" y="T3"/>
                </a:cxn>
                <a:cxn ang="0">
                  <a:pos x="T4" y="T5"/>
                </a:cxn>
              </a:cxnLst>
              <a:rect l="0" t="0" r="r" b="b"/>
              <a:pathLst>
                <a:path w="19" h="143">
                  <a:moveTo>
                    <a:pt x="19" y="143"/>
                  </a:moveTo>
                  <a:lnTo>
                    <a:pt x="15" y="12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64" name="Freeform 63"/>
            <p:cNvSpPr>
              <a:spLocks noChangeAspect="1"/>
            </p:cNvSpPr>
            <p:nvPr/>
          </p:nvSpPr>
          <p:spPr bwMode="auto">
            <a:xfrm>
              <a:off x="6422713" y="3543661"/>
              <a:ext cx="3035" cy="117804"/>
            </a:xfrm>
            <a:custGeom>
              <a:avLst/>
              <a:gdLst>
                <a:gd name="T0" fmla="*/ 5 w 5"/>
                <a:gd name="T1" fmla="*/ 144 h 144"/>
                <a:gd name="T2" fmla="*/ 3 w 5"/>
                <a:gd name="T3" fmla="*/ 109 h 144"/>
                <a:gd name="T4" fmla="*/ 0 w 5"/>
                <a:gd name="T5" fmla="*/ 0 h 144"/>
              </a:gdLst>
              <a:ahLst/>
              <a:cxnLst>
                <a:cxn ang="0">
                  <a:pos x="T0" y="T1"/>
                </a:cxn>
                <a:cxn ang="0">
                  <a:pos x="T2" y="T3"/>
                </a:cxn>
                <a:cxn ang="0">
                  <a:pos x="T4" y="T5"/>
                </a:cxn>
              </a:cxnLst>
              <a:rect l="0" t="0" r="r" b="b"/>
              <a:pathLst>
                <a:path w="5" h="144">
                  <a:moveTo>
                    <a:pt x="5" y="144"/>
                  </a:moveTo>
                  <a:lnTo>
                    <a:pt x="3" y="109"/>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65" name="Freeform 64"/>
            <p:cNvSpPr>
              <a:spLocks noChangeAspect="1"/>
            </p:cNvSpPr>
            <p:nvPr/>
          </p:nvSpPr>
          <p:spPr bwMode="auto">
            <a:xfrm>
              <a:off x="6425749" y="3348398"/>
              <a:ext cx="40977" cy="108121"/>
            </a:xfrm>
            <a:custGeom>
              <a:avLst/>
              <a:gdLst>
                <a:gd name="T0" fmla="*/ 0 w 54"/>
                <a:gd name="T1" fmla="*/ 133 h 133"/>
                <a:gd name="T2" fmla="*/ 9 w 54"/>
                <a:gd name="T3" fmla="*/ 101 h 133"/>
                <a:gd name="T4" fmla="*/ 21 w 54"/>
                <a:gd name="T5" fmla="*/ 68 h 133"/>
                <a:gd name="T6" fmla="*/ 35 w 54"/>
                <a:gd name="T7" fmla="*/ 37 h 133"/>
                <a:gd name="T8" fmla="*/ 50 w 54"/>
                <a:gd name="T9" fmla="*/ 7 h 133"/>
                <a:gd name="T10" fmla="*/ 54 w 54"/>
                <a:gd name="T11" fmla="*/ 0 h 133"/>
              </a:gdLst>
              <a:ahLst/>
              <a:cxnLst>
                <a:cxn ang="0">
                  <a:pos x="T0" y="T1"/>
                </a:cxn>
                <a:cxn ang="0">
                  <a:pos x="T2" y="T3"/>
                </a:cxn>
                <a:cxn ang="0">
                  <a:pos x="T4" y="T5"/>
                </a:cxn>
                <a:cxn ang="0">
                  <a:pos x="T6" y="T7"/>
                </a:cxn>
                <a:cxn ang="0">
                  <a:pos x="T8" y="T9"/>
                </a:cxn>
                <a:cxn ang="0">
                  <a:pos x="T10" y="T11"/>
                </a:cxn>
              </a:cxnLst>
              <a:rect l="0" t="0" r="r" b="b"/>
              <a:pathLst>
                <a:path w="54" h="133">
                  <a:moveTo>
                    <a:pt x="0" y="133"/>
                  </a:moveTo>
                  <a:lnTo>
                    <a:pt x="9" y="101"/>
                  </a:lnTo>
                  <a:lnTo>
                    <a:pt x="21" y="68"/>
                  </a:lnTo>
                  <a:lnTo>
                    <a:pt x="35" y="37"/>
                  </a:lnTo>
                  <a:lnTo>
                    <a:pt x="50" y="7"/>
                  </a:lnTo>
                  <a:lnTo>
                    <a:pt x="5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66" name="Freeform 65"/>
            <p:cNvSpPr>
              <a:spLocks noChangeAspect="1"/>
            </p:cNvSpPr>
            <p:nvPr/>
          </p:nvSpPr>
          <p:spPr bwMode="auto">
            <a:xfrm>
              <a:off x="6516808" y="3214457"/>
              <a:ext cx="88024" cy="64550"/>
            </a:xfrm>
            <a:custGeom>
              <a:avLst/>
              <a:gdLst>
                <a:gd name="T0" fmla="*/ 0 w 117"/>
                <a:gd name="T1" fmla="*/ 79 h 79"/>
                <a:gd name="T2" fmla="*/ 18 w 117"/>
                <a:gd name="T3" fmla="*/ 64 h 79"/>
                <a:gd name="T4" fmla="*/ 43 w 117"/>
                <a:gd name="T5" fmla="*/ 42 h 79"/>
                <a:gd name="T6" fmla="*/ 70 w 117"/>
                <a:gd name="T7" fmla="*/ 23 h 79"/>
                <a:gd name="T8" fmla="*/ 99 w 117"/>
                <a:gd name="T9" fmla="*/ 6 h 79"/>
                <a:gd name="T10" fmla="*/ 117 w 117"/>
                <a:gd name="T11" fmla="*/ 0 h 79"/>
              </a:gdLst>
              <a:ahLst/>
              <a:cxnLst>
                <a:cxn ang="0">
                  <a:pos x="T0" y="T1"/>
                </a:cxn>
                <a:cxn ang="0">
                  <a:pos x="T2" y="T3"/>
                </a:cxn>
                <a:cxn ang="0">
                  <a:pos x="T4" y="T5"/>
                </a:cxn>
                <a:cxn ang="0">
                  <a:pos x="T6" y="T7"/>
                </a:cxn>
                <a:cxn ang="0">
                  <a:pos x="T8" y="T9"/>
                </a:cxn>
                <a:cxn ang="0">
                  <a:pos x="T10" y="T11"/>
                </a:cxn>
              </a:cxnLst>
              <a:rect l="0" t="0" r="r" b="b"/>
              <a:pathLst>
                <a:path w="117" h="79">
                  <a:moveTo>
                    <a:pt x="0" y="79"/>
                  </a:moveTo>
                  <a:lnTo>
                    <a:pt x="18" y="64"/>
                  </a:lnTo>
                  <a:lnTo>
                    <a:pt x="43" y="42"/>
                  </a:lnTo>
                  <a:lnTo>
                    <a:pt x="70" y="23"/>
                  </a:lnTo>
                  <a:lnTo>
                    <a:pt x="99" y="6"/>
                  </a:lnTo>
                  <a:lnTo>
                    <a:pt x="11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67" name="Freeform 66"/>
            <p:cNvSpPr>
              <a:spLocks noChangeAspect="1"/>
            </p:cNvSpPr>
            <p:nvPr/>
          </p:nvSpPr>
          <p:spPr bwMode="auto">
            <a:xfrm>
              <a:off x="6685267" y="3199933"/>
              <a:ext cx="100165" cy="35502"/>
            </a:xfrm>
            <a:custGeom>
              <a:avLst/>
              <a:gdLst>
                <a:gd name="T0" fmla="*/ 0 w 132"/>
                <a:gd name="T1" fmla="*/ 0 h 46"/>
                <a:gd name="T2" fmla="*/ 24 w 132"/>
                <a:gd name="T3" fmla="*/ 3 h 46"/>
                <a:gd name="T4" fmla="*/ 54 w 132"/>
                <a:gd name="T5" fmla="*/ 11 h 46"/>
                <a:gd name="T6" fmla="*/ 84 w 132"/>
                <a:gd name="T7" fmla="*/ 21 h 46"/>
                <a:gd name="T8" fmla="*/ 115 w 132"/>
                <a:gd name="T9" fmla="*/ 35 h 46"/>
                <a:gd name="T10" fmla="*/ 132 w 132"/>
                <a:gd name="T11" fmla="*/ 46 h 46"/>
              </a:gdLst>
              <a:ahLst/>
              <a:cxnLst>
                <a:cxn ang="0">
                  <a:pos x="T0" y="T1"/>
                </a:cxn>
                <a:cxn ang="0">
                  <a:pos x="T2" y="T3"/>
                </a:cxn>
                <a:cxn ang="0">
                  <a:pos x="T4" y="T5"/>
                </a:cxn>
                <a:cxn ang="0">
                  <a:pos x="T6" y="T7"/>
                </a:cxn>
                <a:cxn ang="0">
                  <a:pos x="T8" y="T9"/>
                </a:cxn>
                <a:cxn ang="0">
                  <a:pos x="T10" y="T11"/>
                </a:cxn>
              </a:cxnLst>
              <a:rect l="0" t="0" r="r" b="b"/>
              <a:pathLst>
                <a:path w="132" h="46">
                  <a:moveTo>
                    <a:pt x="0" y="0"/>
                  </a:moveTo>
                  <a:lnTo>
                    <a:pt x="24" y="3"/>
                  </a:lnTo>
                  <a:lnTo>
                    <a:pt x="54" y="11"/>
                  </a:lnTo>
                  <a:lnTo>
                    <a:pt x="84" y="21"/>
                  </a:lnTo>
                  <a:lnTo>
                    <a:pt x="115" y="35"/>
                  </a:lnTo>
                  <a:lnTo>
                    <a:pt x="132" y="4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68" name="Freeform 67"/>
            <p:cNvSpPr>
              <a:spLocks noChangeAspect="1"/>
            </p:cNvSpPr>
            <p:nvPr/>
          </p:nvSpPr>
          <p:spPr bwMode="auto">
            <a:xfrm>
              <a:off x="6849173" y="3290303"/>
              <a:ext cx="59188" cy="96825"/>
            </a:xfrm>
            <a:custGeom>
              <a:avLst/>
              <a:gdLst>
                <a:gd name="T0" fmla="*/ 0 w 79"/>
                <a:gd name="T1" fmla="*/ 0 h 118"/>
                <a:gd name="T2" fmla="*/ 15 w 79"/>
                <a:gd name="T3" fmla="*/ 17 h 118"/>
                <a:gd name="T4" fmla="*/ 41 w 79"/>
                <a:gd name="T5" fmla="*/ 49 h 118"/>
                <a:gd name="T6" fmla="*/ 64 w 79"/>
                <a:gd name="T7" fmla="*/ 86 h 118"/>
                <a:gd name="T8" fmla="*/ 79 w 79"/>
                <a:gd name="T9" fmla="*/ 118 h 118"/>
              </a:gdLst>
              <a:ahLst/>
              <a:cxnLst>
                <a:cxn ang="0">
                  <a:pos x="T0" y="T1"/>
                </a:cxn>
                <a:cxn ang="0">
                  <a:pos x="T2" y="T3"/>
                </a:cxn>
                <a:cxn ang="0">
                  <a:pos x="T4" y="T5"/>
                </a:cxn>
                <a:cxn ang="0">
                  <a:pos x="T6" y="T7"/>
                </a:cxn>
                <a:cxn ang="0">
                  <a:pos x="T8" y="T9"/>
                </a:cxn>
              </a:cxnLst>
              <a:rect l="0" t="0" r="r" b="b"/>
              <a:pathLst>
                <a:path w="79" h="118">
                  <a:moveTo>
                    <a:pt x="0" y="0"/>
                  </a:moveTo>
                  <a:lnTo>
                    <a:pt x="15" y="17"/>
                  </a:lnTo>
                  <a:lnTo>
                    <a:pt x="41" y="49"/>
                  </a:lnTo>
                  <a:lnTo>
                    <a:pt x="64" y="86"/>
                  </a:lnTo>
                  <a:lnTo>
                    <a:pt x="79" y="11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69" name="Freeform 68"/>
            <p:cNvSpPr>
              <a:spLocks noChangeAspect="1"/>
            </p:cNvSpPr>
            <p:nvPr/>
          </p:nvSpPr>
          <p:spPr bwMode="auto">
            <a:xfrm>
              <a:off x="6934162" y="3471043"/>
              <a:ext cx="9106" cy="114576"/>
            </a:xfrm>
            <a:custGeom>
              <a:avLst/>
              <a:gdLst>
                <a:gd name="T0" fmla="*/ 0 w 13"/>
                <a:gd name="T1" fmla="*/ 0 h 144"/>
                <a:gd name="T2" fmla="*/ 8 w 13"/>
                <a:gd name="T3" fmla="*/ 43 h 144"/>
                <a:gd name="T4" fmla="*/ 13 w 13"/>
                <a:gd name="T5" fmla="*/ 97 h 144"/>
                <a:gd name="T6" fmla="*/ 13 w 13"/>
                <a:gd name="T7" fmla="*/ 97 h 144"/>
                <a:gd name="T8" fmla="*/ 13 w 13"/>
                <a:gd name="T9" fmla="*/ 144 h 144"/>
              </a:gdLst>
              <a:ahLst/>
              <a:cxnLst>
                <a:cxn ang="0">
                  <a:pos x="T0" y="T1"/>
                </a:cxn>
                <a:cxn ang="0">
                  <a:pos x="T2" y="T3"/>
                </a:cxn>
                <a:cxn ang="0">
                  <a:pos x="T4" y="T5"/>
                </a:cxn>
                <a:cxn ang="0">
                  <a:pos x="T6" y="T7"/>
                </a:cxn>
                <a:cxn ang="0">
                  <a:pos x="T8" y="T9"/>
                </a:cxn>
              </a:cxnLst>
              <a:rect l="0" t="0" r="r" b="b"/>
              <a:pathLst>
                <a:path w="13" h="144">
                  <a:moveTo>
                    <a:pt x="0" y="0"/>
                  </a:moveTo>
                  <a:lnTo>
                    <a:pt x="8" y="43"/>
                  </a:lnTo>
                  <a:lnTo>
                    <a:pt x="13" y="97"/>
                  </a:lnTo>
                  <a:lnTo>
                    <a:pt x="13" y="97"/>
                  </a:lnTo>
                  <a:lnTo>
                    <a:pt x="13" y="14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70" name="Freeform 69"/>
            <p:cNvSpPr>
              <a:spLocks noChangeAspect="1"/>
            </p:cNvSpPr>
            <p:nvPr/>
          </p:nvSpPr>
          <p:spPr bwMode="auto">
            <a:xfrm>
              <a:off x="6946303" y="3674375"/>
              <a:ext cx="1518" cy="116190"/>
            </a:xfrm>
            <a:custGeom>
              <a:avLst/>
              <a:gdLst>
                <a:gd name="T0" fmla="*/ 0 h 145"/>
                <a:gd name="T1" fmla="*/ 133 h 145"/>
                <a:gd name="T2" fmla="*/ 145 h 145"/>
              </a:gdLst>
              <a:ahLst/>
              <a:cxnLst>
                <a:cxn ang="0">
                  <a:pos x="0" y="T0"/>
                </a:cxn>
                <a:cxn ang="0">
                  <a:pos x="0" y="T1"/>
                </a:cxn>
                <a:cxn ang="0">
                  <a:pos x="0" y="T2"/>
                </a:cxn>
              </a:cxnLst>
              <a:rect l="0" t="0" r="r" b="b"/>
              <a:pathLst>
                <a:path h="145">
                  <a:moveTo>
                    <a:pt x="0" y="0"/>
                  </a:moveTo>
                  <a:lnTo>
                    <a:pt x="0" y="133"/>
                  </a:lnTo>
                  <a:lnTo>
                    <a:pt x="0" y="14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71" name="Freeform 70"/>
            <p:cNvSpPr>
              <a:spLocks noChangeAspect="1"/>
            </p:cNvSpPr>
            <p:nvPr/>
          </p:nvSpPr>
          <p:spPr bwMode="auto">
            <a:xfrm>
              <a:off x="6935680" y="3879320"/>
              <a:ext cx="9106" cy="116190"/>
            </a:xfrm>
            <a:custGeom>
              <a:avLst/>
              <a:gdLst>
                <a:gd name="T0" fmla="*/ 11 w 11"/>
                <a:gd name="T1" fmla="*/ 0 h 145"/>
                <a:gd name="T2" fmla="*/ 10 w 11"/>
                <a:gd name="T3" fmla="*/ 1 h 145"/>
                <a:gd name="T4" fmla="*/ 2 w 11"/>
                <a:gd name="T5" fmla="*/ 112 h 145"/>
                <a:gd name="T6" fmla="*/ 0 w 11"/>
                <a:gd name="T7" fmla="*/ 145 h 145"/>
              </a:gdLst>
              <a:ahLst/>
              <a:cxnLst>
                <a:cxn ang="0">
                  <a:pos x="T0" y="T1"/>
                </a:cxn>
                <a:cxn ang="0">
                  <a:pos x="T2" y="T3"/>
                </a:cxn>
                <a:cxn ang="0">
                  <a:pos x="T4" y="T5"/>
                </a:cxn>
                <a:cxn ang="0">
                  <a:pos x="T6" y="T7"/>
                </a:cxn>
              </a:cxnLst>
              <a:rect l="0" t="0" r="r" b="b"/>
              <a:pathLst>
                <a:path w="11" h="145">
                  <a:moveTo>
                    <a:pt x="11" y="0"/>
                  </a:moveTo>
                  <a:lnTo>
                    <a:pt x="10" y="1"/>
                  </a:lnTo>
                  <a:lnTo>
                    <a:pt x="2" y="112"/>
                  </a:lnTo>
                  <a:lnTo>
                    <a:pt x="0" y="14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72" name="Freeform 71"/>
            <p:cNvSpPr>
              <a:spLocks noChangeAspect="1"/>
            </p:cNvSpPr>
            <p:nvPr/>
          </p:nvSpPr>
          <p:spPr bwMode="auto">
            <a:xfrm>
              <a:off x="6903809" y="4082653"/>
              <a:ext cx="21247" cy="114576"/>
            </a:xfrm>
            <a:custGeom>
              <a:avLst/>
              <a:gdLst>
                <a:gd name="T0" fmla="*/ 30 w 30"/>
                <a:gd name="T1" fmla="*/ 0 h 142"/>
                <a:gd name="T2" fmla="*/ 21 w 30"/>
                <a:gd name="T3" fmla="*/ 51 h 142"/>
                <a:gd name="T4" fmla="*/ 2 w 30"/>
                <a:gd name="T5" fmla="*/ 137 h 142"/>
                <a:gd name="T6" fmla="*/ 0 w 30"/>
                <a:gd name="T7" fmla="*/ 142 h 142"/>
              </a:gdLst>
              <a:ahLst/>
              <a:cxnLst>
                <a:cxn ang="0">
                  <a:pos x="T0" y="T1"/>
                </a:cxn>
                <a:cxn ang="0">
                  <a:pos x="T2" y="T3"/>
                </a:cxn>
                <a:cxn ang="0">
                  <a:pos x="T4" y="T5"/>
                </a:cxn>
                <a:cxn ang="0">
                  <a:pos x="T6" y="T7"/>
                </a:cxn>
              </a:cxnLst>
              <a:rect l="0" t="0" r="r" b="b"/>
              <a:pathLst>
                <a:path w="30" h="142">
                  <a:moveTo>
                    <a:pt x="30" y="0"/>
                  </a:moveTo>
                  <a:lnTo>
                    <a:pt x="21" y="51"/>
                  </a:lnTo>
                  <a:lnTo>
                    <a:pt x="2" y="137"/>
                  </a:lnTo>
                  <a:lnTo>
                    <a:pt x="0" y="14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73" name="Freeform 72"/>
            <p:cNvSpPr>
              <a:spLocks noChangeAspect="1"/>
            </p:cNvSpPr>
            <p:nvPr/>
          </p:nvSpPr>
          <p:spPr bwMode="auto">
            <a:xfrm>
              <a:off x="6509219" y="3942257"/>
              <a:ext cx="4553" cy="116190"/>
            </a:xfrm>
            <a:custGeom>
              <a:avLst/>
              <a:gdLst>
                <a:gd name="T0" fmla="*/ 1 w 5"/>
                <a:gd name="T1" fmla="*/ 145 h 145"/>
                <a:gd name="T2" fmla="*/ 0 w 5"/>
                <a:gd name="T3" fmla="*/ 102 h 145"/>
                <a:gd name="T4" fmla="*/ 2 w 5"/>
                <a:gd name="T5" fmla="*/ 37 h 145"/>
                <a:gd name="T6" fmla="*/ 5 w 5"/>
                <a:gd name="T7" fmla="*/ 0 h 145"/>
              </a:gdLst>
              <a:ahLst/>
              <a:cxnLst>
                <a:cxn ang="0">
                  <a:pos x="T0" y="T1"/>
                </a:cxn>
                <a:cxn ang="0">
                  <a:pos x="T2" y="T3"/>
                </a:cxn>
                <a:cxn ang="0">
                  <a:pos x="T4" y="T5"/>
                </a:cxn>
                <a:cxn ang="0">
                  <a:pos x="T6" y="T7"/>
                </a:cxn>
              </a:cxnLst>
              <a:rect l="0" t="0" r="r" b="b"/>
              <a:pathLst>
                <a:path w="5" h="145">
                  <a:moveTo>
                    <a:pt x="1" y="145"/>
                  </a:moveTo>
                  <a:lnTo>
                    <a:pt x="0" y="102"/>
                  </a:lnTo>
                  <a:lnTo>
                    <a:pt x="2" y="37"/>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74" name="Freeform 73"/>
            <p:cNvSpPr>
              <a:spLocks noChangeAspect="1"/>
            </p:cNvSpPr>
            <p:nvPr/>
          </p:nvSpPr>
          <p:spPr bwMode="auto">
            <a:xfrm>
              <a:off x="6527431" y="3756676"/>
              <a:ext cx="56153" cy="98439"/>
            </a:xfrm>
            <a:custGeom>
              <a:avLst/>
              <a:gdLst>
                <a:gd name="T0" fmla="*/ 0 w 73"/>
                <a:gd name="T1" fmla="*/ 121 h 121"/>
                <a:gd name="T2" fmla="*/ 4 w 73"/>
                <a:gd name="T3" fmla="*/ 109 h 121"/>
                <a:gd name="T4" fmla="*/ 20 w 73"/>
                <a:gd name="T5" fmla="*/ 72 h 121"/>
                <a:gd name="T6" fmla="*/ 39 w 73"/>
                <a:gd name="T7" fmla="*/ 39 h 121"/>
                <a:gd name="T8" fmla="*/ 62 w 73"/>
                <a:gd name="T9" fmla="*/ 10 h 121"/>
                <a:gd name="T10" fmla="*/ 73 w 73"/>
                <a:gd name="T11" fmla="*/ 0 h 121"/>
              </a:gdLst>
              <a:ahLst/>
              <a:cxnLst>
                <a:cxn ang="0">
                  <a:pos x="T0" y="T1"/>
                </a:cxn>
                <a:cxn ang="0">
                  <a:pos x="T2" y="T3"/>
                </a:cxn>
                <a:cxn ang="0">
                  <a:pos x="T4" y="T5"/>
                </a:cxn>
                <a:cxn ang="0">
                  <a:pos x="T6" y="T7"/>
                </a:cxn>
                <a:cxn ang="0">
                  <a:pos x="T8" y="T9"/>
                </a:cxn>
                <a:cxn ang="0">
                  <a:pos x="T10" y="T11"/>
                </a:cxn>
              </a:cxnLst>
              <a:rect l="0" t="0" r="r" b="b"/>
              <a:pathLst>
                <a:path w="73" h="121">
                  <a:moveTo>
                    <a:pt x="0" y="121"/>
                  </a:moveTo>
                  <a:lnTo>
                    <a:pt x="4" y="109"/>
                  </a:lnTo>
                  <a:lnTo>
                    <a:pt x="20" y="72"/>
                  </a:lnTo>
                  <a:lnTo>
                    <a:pt x="39" y="39"/>
                  </a:lnTo>
                  <a:lnTo>
                    <a:pt x="62" y="10"/>
                  </a:lnTo>
                  <a:lnTo>
                    <a:pt x="7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75" name="Freeform 74"/>
            <p:cNvSpPr>
              <a:spLocks noChangeAspect="1"/>
            </p:cNvSpPr>
            <p:nvPr/>
          </p:nvSpPr>
          <p:spPr bwMode="auto">
            <a:xfrm>
              <a:off x="6657949" y="3730856"/>
              <a:ext cx="88024" cy="62936"/>
            </a:xfrm>
            <a:custGeom>
              <a:avLst/>
              <a:gdLst>
                <a:gd name="T0" fmla="*/ 0 w 115"/>
                <a:gd name="T1" fmla="*/ 0 h 78"/>
                <a:gd name="T2" fmla="*/ 1 w 115"/>
                <a:gd name="T3" fmla="*/ 1 h 78"/>
                <a:gd name="T4" fmla="*/ 31 w 115"/>
                <a:gd name="T5" fmla="*/ 10 h 78"/>
                <a:gd name="T6" fmla="*/ 62 w 115"/>
                <a:gd name="T7" fmla="*/ 26 h 78"/>
                <a:gd name="T8" fmla="*/ 91 w 115"/>
                <a:gd name="T9" fmla="*/ 50 h 78"/>
                <a:gd name="T10" fmla="*/ 115 w 115"/>
                <a:gd name="T11" fmla="*/ 78 h 78"/>
              </a:gdLst>
              <a:ahLst/>
              <a:cxnLst>
                <a:cxn ang="0">
                  <a:pos x="T0" y="T1"/>
                </a:cxn>
                <a:cxn ang="0">
                  <a:pos x="T2" y="T3"/>
                </a:cxn>
                <a:cxn ang="0">
                  <a:pos x="T4" y="T5"/>
                </a:cxn>
                <a:cxn ang="0">
                  <a:pos x="T6" y="T7"/>
                </a:cxn>
                <a:cxn ang="0">
                  <a:pos x="T8" y="T9"/>
                </a:cxn>
                <a:cxn ang="0">
                  <a:pos x="T10" y="T11"/>
                </a:cxn>
              </a:cxnLst>
              <a:rect l="0" t="0" r="r" b="b"/>
              <a:pathLst>
                <a:path w="115" h="78">
                  <a:moveTo>
                    <a:pt x="0" y="0"/>
                  </a:moveTo>
                  <a:lnTo>
                    <a:pt x="1" y="1"/>
                  </a:lnTo>
                  <a:lnTo>
                    <a:pt x="31" y="10"/>
                  </a:lnTo>
                  <a:lnTo>
                    <a:pt x="62" y="26"/>
                  </a:lnTo>
                  <a:lnTo>
                    <a:pt x="91" y="50"/>
                  </a:lnTo>
                  <a:lnTo>
                    <a:pt x="115" y="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76" name="Freeform 75"/>
            <p:cNvSpPr>
              <a:spLocks noChangeAspect="1"/>
            </p:cNvSpPr>
            <p:nvPr/>
          </p:nvSpPr>
          <p:spPr bwMode="auto">
            <a:xfrm>
              <a:off x="6774808" y="3874479"/>
              <a:ext cx="6071" cy="117804"/>
            </a:xfrm>
            <a:custGeom>
              <a:avLst/>
              <a:gdLst>
                <a:gd name="T0" fmla="*/ 0 w 8"/>
                <a:gd name="T1" fmla="*/ 0 h 144"/>
                <a:gd name="T2" fmla="*/ 6 w 8"/>
                <a:gd name="T3" fmla="*/ 34 h 144"/>
                <a:gd name="T4" fmla="*/ 6 w 8"/>
                <a:gd name="T5" fmla="*/ 34 h 144"/>
                <a:gd name="T6" fmla="*/ 8 w 8"/>
                <a:gd name="T7" fmla="*/ 109 h 144"/>
                <a:gd name="T8" fmla="*/ 8 w 8"/>
                <a:gd name="T9" fmla="*/ 144 h 144"/>
              </a:gdLst>
              <a:ahLst/>
              <a:cxnLst>
                <a:cxn ang="0">
                  <a:pos x="T0" y="T1"/>
                </a:cxn>
                <a:cxn ang="0">
                  <a:pos x="T2" y="T3"/>
                </a:cxn>
                <a:cxn ang="0">
                  <a:pos x="T4" y="T5"/>
                </a:cxn>
                <a:cxn ang="0">
                  <a:pos x="T6" y="T7"/>
                </a:cxn>
                <a:cxn ang="0">
                  <a:pos x="T8" y="T9"/>
                </a:cxn>
              </a:cxnLst>
              <a:rect l="0" t="0" r="r" b="b"/>
              <a:pathLst>
                <a:path w="8" h="144">
                  <a:moveTo>
                    <a:pt x="0" y="0"/>
                  </a:moveTo>
                  <a:lnTo>
                    <a:pt x="6" y="34"/>
                  </a:lnTo>
                  <a:lnTo>
                    <a:pt x="6" y="34"/>
                  </a:lnTo>
                  <a:lnTo>
                    <a:pt x="8" y="109"/>
                  </a:lnTo>
                  <a:lnTo>
                    <a:pt x="8" y="14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77" name="Freeform 76"/>
            <p:cNvSpPr>
              <a:spLocks noChangeAspect="1"/>
            </p:cNvSpPr>
            <p:nvPr/>
          </p:nvSpPr>
          <p:spPr bwMode="auto">
            <a:xfrm>
              <a:off x="6765703" y="4079425"/>
              <a:ext cx="13659" cy="116190"/>
            </a:xfrm>
            <a:custGeom>
              <a:avLst/>
              <a:gdLst>
                <a:gd name="T0" fmla="*/ 18 w 18"/>
                <a:gd name="T1" fmla="*/ 0 h 144"/>
                <a:gd name="T2" fmla="*/ 14 w 18"/>
                <a:gd name="T3" fmla="*/ 41 h 144"/>
                <a:gd name="T4" fmla="*/ 9 w 18"/>
                <a:gd name="T5" fmla="*/ 92 h 144"/>
                <a:gd name="T6" fmla="*/ 1 w 18"/>
                <a:gd name="T7" fmla="*/ 138 h 144"/>
                <a:gd name="T8" fmla="*/ 0 w 18"/>
                <a:gd name="T9" fmla="*/ 144 h 144"/>
              </a:gdLst>
              <a:ahLst/>
              <a:cxnLst>
                <a:cxn ang="0">
                  <a:pos x="T0" y="T1"/>
                </a:cxn>
                <a:cxn ang="0">
                  <a:pos x="T2" y="T3"/>
                </a:cxn>
                <a:cxn ang="0">
                  <a:pos x="T4" y="T5"/>
                </a:cxn>
                <a:cxn ang="0">
                  <a:pos x="T6" y="T7"/>
                </a:cxn>
                <a:cxn ang="0">
                  <a:pos x="T8" y="T9"/>
                </a:cxn>
              </a:cxnLst>
              <a:rect l="0" t="0" r="r" b="b"/>
              <a:pathLst>
                <a:path w="18" h="144">
                  <a:moveTo>
                    <a:pt x="18" y="0"/>
                  </a:moveTo>
                  <a:lnTo>
                    <a:pt x="14" y="41"/>
                  </a:lnTo>
                  <a:lnTo>
                    <a:pt x="9" y="92"/>
                  </a:lnTo>
                  <a:lnTo>
                    <a:pt x="1" y="138"/>
                  </a:lnTo>
                  <a:lnTo>
                    <a:pt x="0" y="14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78" name="Freeform 77"/>
            <p:cNvSpPr>
              <a:spLocks noChangeAspect="1"/>
            </p:cNvSpPr>
            <p:nvPr/>
          </p:nvSpPr>
          <p:spPr bwMode="auto">
            <a:xfrm>
              <a:off x="6456102" y="3953553"/>
              <a:ext cx="34906" cy="109735"/>
            </a:xfrm>
            <a:custGeom>
              <a:avLst/>
              <a:gdLst>
                <a:gd name="T0" fmla="*/ 44 w 44"/>
                <a:gd name="T1" fmla="*/ 137 h 137"/>
                <a:gd name="T2" fmla="*/ 23 w 44"/>
                <a:gd name="T3" fmla="*/ 72 h 137"/>
                <a:gd name="T4" fmla="*/ 0 w 44"/>
                <a:gd name="T5" fmla="*/ 0 h 137"/>
              </a:gdLst>
              <a:ahLst/>
              <a:cxnLst>
                <a:cxn ang="0">
                  <a:pos x="T0" y="T1"/>
                </a:cxn>
                <a:cxn ang="0">
                  <a:pos x="T2" y="T3"/>
                </a:cxn>
                <a:cxn ang="0">
                  <a:pos x="T4" y="T5"/>
                </a:cxn>
              </a:cxnLst>
              <a:rect l="0" t="0" r="r" b="b"/>
              <a:pathLst>
                <a:path w="44" h="137">
                  <a:moveTo>
                    <a:pt x="44" y="137"/>
                  </a:moveTo>
                  <a:lnTo>
                    <a:pt x="23" y="7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79" name="Freeform 78"/>
            <p:cNvSpPr>
              <a:spLocks noChangeAspect="1"/>
            </p:cNvSpPr>
            <p:nvPr/>
          </p:nvSpPr>
          <p:spPr bwMode="auto">
            <a:xfrm>
              <a:off x="6401466" y="3756676"/>
              <a:ext cx="30353" cy="112962"/>
            </a:xfrm>
            <a:custGeom>
              <a:avLst/>
              <a:gdLst>
                <a:gd name="T0" fmla="*/ 41 w 41"/>
                <a:gd name="T1" fmla="*/ 138 h 138"/>
                <a:gd name="T2" fmla="*/ 23 w 41"/>
                <a:gd name="T3" fmla="*/ 79 h 138"/>
                <a:gd name="T4" fmla="*/ 0 w 41"/>
                <a:gd name="T5" fmla="*/ 0 h 138"/>
              </a:gdLst>
              <a:ahLst/>
              <a:cxnLst>
                <a:cxn ang="0">
                  <a:pos x="T0" y="T1"/>
                </a:cxn>
                <a:cxn ang="0">
                  <a:pos x="T2" y="T3"/>
                </a:cxn>
                <a:cxn ang="0">
                  <a:pos x="T4" y="T5"/>
                </a:cxn>
              </a:cxnLst>
              <a:rect l="0" t="0" r="r" b="b"/>
              <a:pathLst>
                <a:path w="41" h="138">
                  <a:moveTo>
                    <a:pt x="41" y="138"/>
                  </a:moveTo>
                  <a:lnTo>
                    <a:pt x="23" y="79"/>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80" name="Freeform 79"/>
            <p:cNvSpPr>
              <a:spLocks noChangeAspect="1"/>
            </p:cNvSpPr>
            <p:nvPr/>
          </p:nvSpPr>
          <p:spPr bwMode="auto">
            <a:xfrm>
              <a:off x="6357454" y="3558185"/>
              <a:ext cx="22765" cy="112962"/>
            </a:xfrm>
            <a:custGeom>
              <a:avLst/>
              <a:gdLst>
                <a:gd name="T0" fmla="*/ 31 w 31"/>
                <a:gd name="T1" fmla="*/ 141 h 141"/>
                <a:gd name="T2" fmla="*/ 13 w 31"/>
                <a:gd name="T3" fmla="*/ 69 h 141"/>
                <a:gd name="T4" fmla="*/ 0 w 31"/>
                <a:gd name="T5" fmla="*/ 0 h 141"/>
              </a:gdLst>
              <a:ahLst/>
              <a:cxnLst>
                <a:cxn ang="0">
                  <a:pos x="T0" y="T1"/>
                </a:cxn>
                <a:cxn ang="0">
                  <a:pos x="T2" y="T3"/>
                </a:cxn>
                <a:cxn ang="0">
                  <a:pos x="T4" y="T5"/>
                </a:cxn>
              </a:cxnLst>
              <a:rect l="0" t="0" r="r" b="b"/>
              <a:pathLst>
                <a:path w="31" h="141">
                  <a:moveTo>
                    <a:pt x="31" y="141"/>
                  </a:moveTo>
                  <a:lnTo>
                    <a:pt x="13" y="69"/>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81" name="Freeform 80"/>
            <p:cNvSpPr>
              <a:spLocks noChangeAspect="1"/>
            </p:cNvSpPr>
            <p:nvPr/>
          </p:nvSpPr>
          <p:spPr bwMode="auto">
            <a:xfrm>
              <a:off x="6330136" y="3354853"/>
              <a:ext cx="13659" cy="116190"/>
            </a:xfrm>
            <a:custGeom>
              <a:avLst/>
              <a:gdLst>
                <a:gd name="T0" fmla="*/ 19 w 19"/>
                <a:gd name="T1" fmla="*/ 143 h 143"/>
                <a:gd name="T2" fmla="*/ 15 w 19"/>
                <a:gd name="T3" fmla="*/ 125 h 143"/>
                <a:gd name="T4" fmla="*/ 1 w 19"/>
                <a:gd name="T5" fmla="*/ 20 h 143"/>
                <a:gd name="T6" fmla="*/ 0 w 19"/>
                <a:gd name="T7" fmla="*/ 0 h 143"/>
              </a:gdLst>
              <a:ahLst/>
              <a:cxnLst>
                <a:cxn ang="0">
                  <a:pos x="T0" y="T1"/>
                </a:cxn>
                <a:cxn ang="0">
                  <a:pos x="T2" y="T3"/>
                </a:cxn>
                <a:cxn ang="0">
                  <a:pos x="T4" y="T5"/>
                </a:cxn>
                <a:cxn ang="0">
                  <a:pos x="T6" y="T7"/>
                </a:cxn>
              </a:cxnLst>
              <a:rect l="0" t="0" r="r" b="b"/>
              <a:pathLst>
                <a:path w="19" h="143">
                  <a:moveTo>
                    <a:pt x="19" y="143"/>
                  </a:moveTo>
                  <a:lnTo>
                    <a:pt x="15" y="125"/>
                  </a:lnTo>
                  <a:lnTo>
                    <a:pt x="1" y="2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82" name="Freeform 81"/>
            <p:cNvSpPr>
              <a:spLocks noChangeAspect="1"/>
            </p:cNvSpPr>
            <p:nvPr/>
          </p:nvSpPr>
          <p:spPr bwMode="auto">
            <a:xfrm>
              <a:off x="6319513" y="3149907"/>
              <a:ext cx="4553" cy="116190"/>
            </a:xfrm>
            <a:custGeom>
              <a:avLst/>
              <a:gdLst>
                <a:gd name="T0" fmla="*/ 7 w 7"/>
                <a:gd name="T1" fmla="*/ 145 h 145"/>
                <a:gd name="T2" fmla="*/ 0 w 7"/>
                <a:gd name="T3" fmla="*/ 40 h 145"/>
                <a:gd name="T4" fmla="*/ 0 w 7"/>
                <a:gd name="T5" fmla="*/ 0 h 145"/>
              </a:gdLst>
              <a:ahLst/>
              <a:cxnLst>
                <a:cxn ang="0">
                  <a:pos x="T0" y="T1"/>
                </a:cxn>
                <a:cxn ang="0">
                  <a:pos x="T2" y="T3"/>
                </a:cxn>
                <a:cxn ang="0">
                  <a:pos x="T4" y="T5"/>
                </a:cxn>
              </a:cxnLst>
              <a:rect l="0" t="0" r="r" b="b"/>
              <a:pathLst>
                <a:path w="7" h="145">
                  <a:moveTo>
                    <a:pt x="7" y="145"/>
                  </a:moveTo>
                  <a:lnTo>
                    <a:pt x="0" y="4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83" name="Freeform 82"/>
            <p:cNvSpPr>
              <a:spLocks noChangeAspect="1"/>
            </p:cNvSpPr>
            <p:nvPr/>
          </p:nvSpPr>
          <p:spPr bwMode="auto">
            <a:xfrm>
              <a:off x="6317995" y="2948189"/>
              <a:ext cx="22765" cy="112962"/>
            </a:xfrm>
            <a:custGeom>
              <a:avLst/>
              <a:gdLst>
                <a:gd name="T0" fmla="*/ 0 w 29"/>
                <a:gd name="T1" fmla="*/ 141 h 141"/>
                <a:gd name="T2" fmla="*/ 1 w 29"/>
                <a:gd name="T3" fmla="*/ 119 h 141"/>
                <a:gd name="T4" fmla="*/ 8 w 29"/>
                <a:gd name="T5" fmla="*/ 74 h 141"/>
                <a:gd name="T6" fmla="*/ 19 w 29"/>
                <a:gd name="T7" fmla="*/ 31 h 141"/>
                <a:gd name="T8" fmla="*/ 29 w 29"/>
                <a:gd name="T9" fmla="*/ 0 h 141"/>
              </a:gdLst>
              <a:ahLst/>
              <a:cxnLst>
                <a:cxn ang="0">
                  <a:pos x="T0" y="T1"/>
                </a:cxn>
                <a:cxn ang="0">
                  <a:pos x="T2" y="T3"/>
                </a:cxn>
                <a:cxn ang="0">
                  <a:pos x="T4" y="T5"/>
                </a:cxn>
                <a:cxn ang="0">
                  <a:pos x="T6" y="T7"/>
                </a:cxn>
                <a:cxn ang="0">
                  <a:pos x="T8" y="T9"/>
                </a:cxn>
              </a:cxnLst>
              <a:rect l="0" t="0" r="r" b="b"/>
              <a:pathLst>
                <a:path w="29" h="141">
                  <a:moveTo>
                    <a:pt x="0" y="141"/>
                  </a:moveTo>
                  <a:lnTo>
                    <a:pt x="1" y="119"/>
                  </a:lnTo>
                  <a:lnTo>
                    <a:pt x="8" y="74"/>
                  </a:lnTo>
                  <a:lnTo>
                    <a:pt x="19" y="31"/>
                  </a:lnTo>
                  <a:lnTo>
                    <a:pt x="2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84" name="Freeform 83"/>
            <p:cNvSpPr>
              <a:spLocks noChangeAspect="1"/>
            </p:cNvSpPr>
            <p:nvPr/>
          </p:nvSpPr>
          <p:spPr bwMode="auto">
            <a:xfrm>
              <a:off x="6374148" y="2777131"/>
              <a:ext cx="65259" cy="91984"/>
            </a:xfrm>
            <a:custGeom>
              <a:avLst/>
              <a:gdLst>
                <a:gd name="T0" fmla="*/ 0 w 85"/>
                <a:gd name="T1" fmla="*/ 114 h 114"/>
                <a:gd name="T2" fmla="*/ 25 w 85"/>
                <a:gd name="T3" fmla="*/ 74 h 114"/>
                <a:gd name="T4" fmla="*/ 53 w 85"/>
                <a:gd name="T5" fmla="*/ 36 h 114"/>
                <a:gd name="T6" fmla="*/ 84 w 85"/>
                <a:gd name="T7" fmla="*/ 1 h 114"/>
                <a:gd name="T8" fmla="*/ 85 w 85"/>
                <a:gd name="T9" fmla="*/ 0 h 114"/>
              </a:gdLst>
              <a:ahLst/>
              <a:cxnLst>
                <a:cxn ang="0">
                  <a:pos x="T0" y="T1"/>
                </a:cxn>
                <a:cxn ang="0">
                  <a:pos x="T2" y="T3"/>
                </a:cxn>
                <a:cxn ang="0">
                  <a:pos x="T4" y="T5"/>
                </a:cxn>
                <a:cxn ang="0">
                  <a:pos x="T6" y="T7"/>
                </a:cxn>
                <a:cxn ang="0">
                  <a:pos x="T8" y="T9"/>
                </a:cxn>
              </a:cxnLst>
              <a:rect l="0" t="0" r="r" b="b"/>
              <a:pathLst>
                <a:path w="85" h="114">
                  <a:moveTo>
                    <a:pt x="0" y="114"/>
                  </a:moveTo>
                  <a:lnTo>
                    <a:pt x="25" y="74"/>
                  </a:lnTo>
                  <a:lnTo>
                    <a:pt x="53" y="36"/>
                  </a:lnTo>
                  <a:lnTo>
                    <a:pt x="84" y="1"/>
                  </a:lnTo>
                  <a:lnTo>
                    <a:pt x="8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85" name="Freeform 84"/>
            <p:cNvSpPr>
              <a:spLocks noChangeAspect="1"/>
            </p:cNvSpPr>
            <p:nvPr/>
          </p:nvSpPr>
          <p:spPr bwMode="auto">
            <a:xfrm>
              <a:off x="6501631" y="2669010"/>
              <a:ext cx="95612" cy="51640"/>
            </a:xfrm>
            <a:custGeom>
              <a:avLst/>
              <a:gdLst>
                <a:gd name="T0" fmla="*/ 0 w 128"/>
                <a:gd name="T1" fmla="*/ 62 h 62"/>
                <a:gd name="T2" fmla="*/ 22 w 128"/>
                <a:gd name="T3" fmla="*/ 47 h 62"/>
                <a:gd name="T4" fmla="*/ 61 w 128"/>
                <a:gd name="T5" fmla="*/ 25 h 62"/>
                <a:gd name="T6" fmla="*/ 101 w 128"/>
                <a:gd name="T7" fmla="*/ 8 h 62"/>
                <a:gd name="T8" fmla="*/ 128 w 128"/>
                <a:gd name="T9" fmla="*/ 0 h 62"/>
              </a:gdLst>
              <a:ahLst/>
              <a:cxnLst>
                <a:cxn ang="0">
                  <a:pos x="T0" y="T1"/>
                </a:cxn>
                <a:cxn ang="0">
                  <a:pos x="T2" y="T3"/>
                </a:cxn>
                <a:cxn ang="0">
                  <a:pos x="T4" y="T5"/>
                </a:cxn>
                <a:cxn ang="0">
                  <a:pos x="T6" y="T7"/>
                </a:cxn>
                <a:cxn ang="0">
                  <a:pos x="T8" y="T9"/>
                </a:cxn>
              </a:cxnLst>
              <a:rect l="0" t="0" r="r" b="b"/>
              <a:pathLst>
                <a:path w="128" h="62">
                  <a:moveTo>
                    <a:pt x="0" y="62"/>
                  </a:moveTo>
                  <a:lnTo>
                    <a:pt x="22" y="47"/>
                  </a:lnTo>
                  <a:lnTo>
                    <a:pt x="61" y="25"/>
                  </a:lnTo>
                  <a:lnTo>
                    <a:pt x="101" y="8"/>
                  </a:lnTo>
                  <a:lnTo>
                    <a:pt x="12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86" name="Freeform 85"/>
            <p:cNvSpPr>
              <a:spLocks noChangeAspect="1"/>
            </p:cNvSpPr>
            <p:nvPr/>
          </p:nvSpPr>
          <p:spPr bwMode="auto">
            <a:xfrm>
              <a:off x="6679196" y="2660942"/>
              <a:ext cx="101683" cy="32275"/>
            </a:xfrm>
            <a:custGeom>
              <a:avLst/>
              <a:gdLst>
                <a:gd name="T0" fmla="*/ 0 w 135"/>
                <a:gd name="T1" fmla="*/ 0 h 41"/>
                <a:gd name="T2" fmla="*/ 26 w 135"/>
                <a:gd name="T3" fmla="*/ 4 h 41"/>
                <a:gd name="T4" fmla="*/ 66 w 135"/>
                <a:gd name="T5" fmla="*/ 13 h 41"/>
                <a:gd name="T6" fmla="*/ 108 w 135"/>
                <a:gd name="T7" fmla="*/ 28 h 41"/>
                <a:gd name="T8" fmla="*/ 135 w 135"/>
                <a:gd name="T9" fmla="*/ 41 h 41"/>
              </a:gdLst>
              <a:ahLst/>
              <a:cxnLst>
                <a:cxn ang="0">
                  <a:pos x="T0" y="T1"/>
                </a:cxn>
                <a:cxn ang="0">
                  <a:pos x="T2" y="T3"/>
                </a:cxn>
                <a:cxn ang="0">
                  <a:pos x="T4" y="T5"/>
                </a:cxn>
                <a:cxn ang="0">
                  <a:pos x="T6" y="T7"/>
                </a:cxn>
                <a:cxn ang="0">
                  <a:pos x="T8" y="T9"/>
                </a:cxn>
              </a:cxnLst>
              <a:rect l="0" t="0" r="r" b="b"/>
              <a:pathLst>
                <a:path w="135" h="41">
                  <a:moveTo>
                    <a:pt x="0" y="0"/>
                  </a:moveTo>
                  <a:lnTo>
                    <a:pt x="26" y="4"/>
                  </a:lnTo>
                  <a:lnTo>
                    <a:pt x="66" y="13"/>
                  </a:lnTo>
                  <a:lnTo>
                    <a:pt x="108" y="28"/>
                  </a:lnTo>
                  <a:lnTo>
                    <a:pt x="135" y="4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87" name="Freeform 86"/>
            <p:cNvSpPr>
              <a:spLocks noChangeAspect="1"/>
            </p:cNvSpPr>
            <p:nvPr/>
          </p:nvSpPr>
          <p:spPr bwMode="auto">
            <a:xfrm>
              <a:off x="6849173" y="2740015"/>
              <a:ext cx="75883" cy="82301"/>
            </a:xfrm>
            <a:custGeom>
              <a:avLst/>
              <a:gdLst>
                <a:gd name="T0" fmla="*/ 0 w 99"/>
                <a:gd name="T1" fmla="*/ 0 h 103"/>
                <a:gd name="T2" fmla="*/ 5 w 99"/>
                <a:gd name="T3" fmla="*/ 4 h 103"/>
                <a:gd name="T4" fmla="*/ 44 w 99"/>
                <a:gd name="T5" fmla="*/ 39 h 103"/>
                <a:gd name="T6" fmla="*/ 80 w 99"/>
                <a:gd name="T7" fmla="*/ 78 h 103"/>
                <a:gd name="T8" fmla="*/ 99 w 99"/>
                <a:gd name="T9" fmla="*/ 103 h 103"/>
              </a:gdLst>
              <a:ahLst/>
              <a:cxnLst>
                <a:cxn ang="0">
                  <a:pos x="T0" y="T1"/>
                </a:cxn>
                <a:cxn ang="0">
                  <a:pos x="T2" y="T3"/>
                </a:cxn>
                <a:cxn ang="0">
                  <a:pos x="T4" y="T5"/>
                </a:cxn>
                <a:cxn ang="0">
                  <a:pos x="T6" y="T7"/>
                </a:cxn>
                <a:cxn ang="0">
                  <a:pos x="T8" y="T9"/>
                </a:cxn>
              </a:cxnLst>
              <a:rect l="0" t="0" r="r" b="b"/>
              <a:pathLst>
                <a:path w="99" h="103">
                  <a:moveTo>
                    <a:pt x="0" y="0"/>
                  </a:moveTo>
                  <a:lnTo>
                    <a:pt x="5" y="4"/>
                  </a:lnTo>
                  <a:lnTo>
                    <a:pt x="44" y="39"/>
                  </a:lnTo>
                  <a:lnTo>
                    <a:pt x="80" y="78"/>
                  </a:lnTo>
                  <a:lnTo>
                    <a:pt x="99" y="10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88" name="Freeform 87"/>
            <p:cNvSpPr>
              <a:spLocks noChangeAspect="1"/>
            </p:cNvSpPr>
            <p:nvPr/>
          </p:nvSpPr>
          <p:spPr bwMode="auto">
            <a:xfrm>
              <a:off x="6967550" y="2898162"/>
              <a:ext cx="37941" cy="108121"/>
            </a:xfrm>
            <a:custGeom>
              <a:avLst/>
              <a:gdLst>
                <a:gd name="T0" fmla="*/ 0 w 49"/>
                <a:gd name="T1" fmla="*/ 0 h 136"/>
                <a:gd name="T2" fmla="*/ 15 w 49"/>
                <a:gd name="T3" fmla="*/ 32 h 136"/>
                <a:gd name="T4" fmla="*/ 37 w 49"/>
                <a:gd name="T5" fmla="*/ 90 h 136"/>
                <a:gd name="T6" fmla="*/ 49 w 49"/>
                <a:gd name="T7" fmla="*/ 136 h 136"/>
              </a:gdLst>
              <a:ahLst/>
              <a:cxnLst>
                <a:cxn ang="0">
                  <a:pos x="T0" y="T1"/>
                </a:cxn>
                <a:cxn ang="0">
                  <a:pos x="T2" y="T3"/>
                </a:cxn>
                <a:cxn ang="0">
                  <a:pos x="T4" y="T5"/>
                </a:cxn>
                <a:cxn ang="0">
                  <a:pos x="T6" y="T7"/>
                </a:cxn>
              </a:cxnLst>
              <a:rect l="0" t="0" r="r" b="b"/>
              <a:pathLst>
                <a:path w="49" h="136">
                  <a:moveTo>
                    <a:pt x="0" y="0"/>
                  </a:moveTo>
                  <a:lnTo>
                    <a:pt x="15" y="32"/>
                  </a:lnTo>
                  <a:lnTo>
                    <a:pt x="37" y="90"/>
                  </a:lnTo>
                  <a:lnTo>
                    <a:pt x="49" y="13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89" name="Freeform 88"/>
            <p:cNvSpPr>
              <a:spLocks noChangeAspect="1"/>
            </p:cNvSpPr>
            <p:nvPr/>
          </p:nvSpPr>
          <p:spPr bwMode="auto">
            <a:xfrm>
              <a:off x="7019150" y="3093426"/>
              <a:ext cx="6071" cy="116190"/>
            </a:xfrm>
            <a:custGeom>
              <a:avLst/>
              <a:gdLst>
                <a:gd name="T0" fmla="*/ 0 w 8"/>
                <a:gd name="T1" fmla="*/ 0 h 144"/>
                <a:gd name="T2" fmla="*/ 5 w 8"/>
                <a:gd name="T3" fmla="*/ 51 h 144"/>
                <a:gd name="T4" fmla="*/ 5 w 8"/>
                <a:gd name="T5" fmla="*/ 51 h 144"/>
                <a:gd name="T6" fmla="*/ 8 w 8"/>
                <a:gd name="T7" fmla="*/ 144 h 144"/>
              </a:gdLst>
              <a:ahLst/>
              <a:cxnLst>
                <a:cxn ang="0">
                  <a:pos x="T0" y="T1"/>
                </a:cxn>
                <a:cxn ang="0">
                  <a:pos x="T2" y="T3"/>
                </a:cxn>
                <a:cxn ang="0">
                  <a:pos x="T4" y="T5"/>
                </a:cxn>
                <a:cxn ang="0">
                  <a:pos x="T6" y="T7"/>
                </a:cxn>
              </a:cxnLst>
              <a:rect l="0" t="0" r="r" b="b"/>
              <a:pathLst>
                <a:path w="8" h="144">
                  <a:moveTo>
                    <a:pt x="0" y="0"/>
                  </a:moveTo>
                  <a:lnTo>
                    <a:pt x="5" y="51"/>
                  </a:lnTo>
                  <a:lnTo>
                    <a:pt x="5" y="51"/>
                  </a:lnTo>
                  <a:lnTo>
                    <a:pt x="8" y="14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90" name="Freeform 89"/>
            <p:cNvSpPr>
              <a:spLocks noChangeAspect="1"/>
            </p:cNvSpPr>
            <p:nvPr/>
          </p:nvSpPr>
          <p:spPr bwMode="auto">
            <a:xfrm>
              <a:off x="7025221" y="3298372"/>
              <a:ext cx="1518" cy="116190"/>
            </a:xfrm>
            <a:custGeom>
              <a:avLst/>
              <a:gdLst>
                <a:gd name="T0" fmla="*/ 0 w 1"/>
                <a:gd name="T1" fmla="*/ 0 h 144"/>
                <a:gd name="T2" fmla="*/ 1 w 1"/>
                <a:gd name="T3" fmla="*/ 44 h 144"/>
                <a:gd name="T4" fmla="*/ 1 w 1"/>
                <a:gd name="T5" fmla="*/ 144 h 144"/>
              </a:gdLst>
              <a:ahLst/>
              <a:cxnLst>
                <a:cxn ang="0">
                  <a:pos x="T0" y="T1"/>
                </a:cxn>
                <a:cxn ang="0">
                  <a:pos x="T2" y="T3"/>
                </a:cxn>
                <a:cxn ang="0">
                  <a:pos x="T4" y="T5"/>
                </a:cxn>
              </a:cxnLst>
              <a:rect l="0" t="0" r="r" b="b"/>
              <a:pathLst>
                <a:path w="1" h="144">
                  <a:moveTo>
                    <a:pt x="0" y="0"/>
                  </a:moveTo>
                  <a:lnTo>
                    <a:pt x="1" y="44"/>
                  </a:lnTo>
                  <a:lnTo>
                    <a:pt x="1" y="14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91" name="Freeform 90"/>
            <p:cNvSpPr>
              <a:spLocks noChangeAspect="1"/>
            </p:cNvSpPr>
            <p:nvPr/>
          </p:nvSpPr>
          <p:spPr bwMode="auto">
            <a:xfrm>
              <a:off x="7017633" y="3503317"/>
              <a:ext cx="7588" cy="116190"/>
            </a:xfrm>
            <a:custGeom>
              <a:avLst/>
              <a:gdLst>
                <a:gd name="T0" fmla="*/ 11 w 11"/>
                <a:gd name="T1" fmla="*/ 0 h 144"/>
                <a:gd name="T2" fmla="*/ 9 w 11"/>
                <a:gd name="T3" fmla="*/ 8 h 144"/>
                <a:gd name="T4" fmla="*/ 3 w 11"/>
                <a:gd name="T5" fmla="*/ 107 h 144"/>
                <a:gd name="T6" fmla="*/ 0 w 11"/>
                <a:gd name="T7" fmla="*/ 144 h 144"/>
              </a:gdLst>
              <a:ahLst/>
              <a:cxnLst>
                <a:cxn ang="0">
                  <a:pos x="T0" y="T1"/>
                </a:cxn>
                <a:cxn ang="0">
                  <a:pos x="T2" y="T3"/>
                </a:cxn>
                <a:cxn ang="0">
                  <a:pos x="T4" y="T5"/>
                </a:cxn>
                <a:cxn ang="0">
                  <a:pos x="T6" y="T7"/>
                </a:cxn>
              </a:cxnLst>
              <a:rect l="0" t="0" r="r" b="b"/>
              <a:pathLst>
                <a:path w="11" h="144">
                  <a:moveTo>
                    <a:pt x="11" y="0"/>
                  </a:moveTo>
                  <a:lnTo>
                    <a:pt x="9" y="8"/>
                  </a:lnTo>
                  <a:lnTo>
                    <a:pt x="3" y="107"/>
                  </a:lnTo>
                  <a:lnTo>
                    <a:pt x="0" y="14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92" name="Freeform 91"/>
            <p:cNvSpPr>
              <a:spLocks noChangeAspect="1"/>
            </p:cNvSpPr>
            <p:nvPr/>
          </p:nvSpPr>
          <p:spPr bwMode="auto">
            <a:xfrm>
              <a:off x="6993350" y="3706650"/>
              <a:ext cx="16694" cy="116190"/>
            </a:xfrm>
            <a:custGeom>
              <a:avLst/>
              <a:gdLst>
                <a:gd name="T0" fmla="*/ 20 w 20"/>
                <a:gd name="T1" fmla="*/ 0 h 144"/>
                <a:gd name="T2" fmla="*/ 15 w 20"/>
                <a:gd name="T3" fmla="*/ 34 h 144"/>
                <a:gd name="T4" fmla="*/ 4 w 20"/>
                <a:gd name="T5" fmla="*/ 118 h 144"/>
                <a:gd name="T6" fmla="*/ 0 w 20"/>
                <a:gd name="T7" fmla="*/ 144 h 144"/>
              </a:gdLst>
              <a:ahLst/>
              <a:cxnLst>
                <a:cxn ang="0">
                  <a:pos x="T0" y="T1"/>
                </a:cxn>
                <a:cxn ang="0">
                  <a:pos x="T2" y="T3"/>
                </a:cxn>
                <a:cxn ang="0">
                  <a:pos x="T4" y="T5"/>
                </a:cxn>
                <a:cxn ang="0">
                  <a:pos x="T6" y="T7"/>
                </a:cxn>
              </a:cxnLst>
              <a:rect l="0" t="0" r="r" b="b"/>
              <a:pathLst>
                <a:path w="20" h="144">
                  <a:moveTo>
                    <a:pt x="20" y="0"/>
                  </a:moveTo>
                  <a:lnTo>
                    <a:pt x="15" y="34"/>
                  </a:lnTo>
                  <a:lnTo>
                    <a:pt x="4" y="118"/>
                  </a:lnTo>
                  <a:lnTo>
                    <a:pt x="0" y="14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93" name="Freeform 92"/>
            <p:cNvSpPr>
              <a:spLocks noChangeAspect="1"/>
            </p:cNvSpPr>
            <p:nvPr/>
          </p:nvSpPr>
          <p:spPr bwMode="auto">
            <a:xfrm>
              <a:off x="6953891" y="3909982"/>
              <a:ext cx="24282" cy="112962"/>
            </a:xfrm>
            <a:custGeom>
              <a:avLst/>
              <a:gdLst>
                <a:gd name="T0" fmla="*/ 32 w 32"/>
                <a:gd name="T1" fmla="*/ 0 h 140"/>
                <a:gd name="T2" fmla="*/ 28 w 32"/>
                <a:gd name="T3" fmla="*/ 21 h 140"/>
                <a:gd name="T4" fmla="*/ 11 w 32"/>
                <a:gd name="T5" fmla="*/ 92 h 140"/>
                <a:gd name="T6" fmla="*/ 0 w 32"/>
                <a:gd name="T7" fmla="*/ 140 h 140"/>
              </a:gdLst>
              <a:ahLst/>
              <a:cxnLst>
                <a:cxn ang="0">
                  <a:pos x="T0" y="T1"/>
                </a:cxn>
                <a:cxn ang="0">
                  <a:pos x="T2" y="T3"/>
                </a:cxn>
                <a:cxn ang="0">
                  <a:pos x="T4" y="T5"/>
                </a:cxn>
                <a:cxn ang="0">
                  <a:pos x="T6" y="T7"/>
                </a:cxn>
              </a:cxnLst>
              <a:rect l="0" t="0" r="r" b="b"/>
              <a:pathLst>
                <a:path w="32" h="140">
                  <a:moveTo>
                    <a:pt x="32" y="0"/>
                  </a:moveTo>
                  <a:lnTo>
                    <a:pt x="28" y="21"/>
                  </a:lnTo>
                  <a:lnTo>
                    <a:pt x="11" y="92"/>
                  </a:lnTo>
                  <a:lnTo>
                    <a:pt x="0" y="1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94" name="Freeform 93"/>
            <p:cNvSpPr>
              <a:spLocks noChangeAspect="1"/>
            </p:cNvSpPr>
            <p:nvPr/>
          </p:nvSpPr>
          <p:spPr bwMode="auto">
            <a:xfrm>
              <a:off x="6900774" y="4108473"/>
              <a:ext cx="31871" cy="111349"/>
            </a:xfrm>
            <a:custGeom>
              <a:avLst/>
              <a:gdLst>
                <a:gd name="T0" fmla="*/ 41 w 41"/>
                <a:gd name="T1" fmla="*/ 0 h 138"/>
                <a:gd name="T2" fmla="*/ 25 w 41"/>
                <a:gd name="T3" fmla="*/ 52 h 138"/>
                <a:gd name="T4" fmla="*/ 5 w 41"/>
                <a:gd name="T5" fmla="*/ 120 h 138"/>
                <a:gd name="T6" fmla="*/ 0 w 41"/>
                <a:gd name="T7" fmla="*/ 138 h 138"/>
              </a:gdLst>
              <a:ahLst/>
              <a:cxnLst>
                <a:cxn ang="0">
                  <a:pos x="T0" y="T1"/>
                </a:cxn>
                <a:cxn ang="0">
                  <a:pos x="T2" y="T3"/>
                </a:cxn>
                <a:cxn ang="0">
                  <a:pos x="T4" y="T5"/>
                </a:cxn>
                <a:cxn ang="0">
                  <a:pos x="T6" y="T7"/>
                </a:cxn>
              </a:cxnLst>
              <a:rect l="0" t="0" r="r" b="b"/>
              <a:pathLst>
                <a:path w="41" h="138">
                  <a:moveTo>
                    <a:pt x="41" y="0"/>
                  </a:moveTo>
                  <a:lnTo>
                    <a:pt x="25" y="52"/>
                  </a:lnTo>
                  <a:lnTo>
                    <a:pt x="5" y="120"/>
                  </a:lnTo>
                  <a:lnTo>
                    <a:pt x="0" y="13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95" name="Rechteck 252"/>
            <p:cNvSpPr/>
            <p:nvPr/>
          </p:nvSpPr>
          <p:spPr>
            <a:xfrm>
              <a:off x="5893825" y="3192519"/>
              <a:ext cx="269626" cy="276999"/>
            </a:xfrm>
            <a:prstGeom prst="rect">
              <a:avLst/>
            </a:prstGeom>
          </p:spPr>
          <p:txBody>
            <a:bodyPr wrap="none">
              <a:spAutoFit/>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r>
                <a:rPr lang="de-DE" sz="1200" dirty="0">
                  <a:latin typeface="+mn-lt"/>
                </a:rPr>
                <a:t>3</a:t>
              </a:r>
            </a:p>
          </p:txBody>
        </p:sp>
        <p:sp>
          <p:nvSpPr>
            <p:cNvPr id="96" name="Freeform 95"/>
            <p:cNvSpPr>
              <a:spLocks noChangeAspect="1"/>
            </p:cNvSpPr>
            <p:nvPr/>
          </p:nvSpPr>
          <p:spPr bwMode="auto">
            <a:xfrm>
              <a:off x="6725492" y="4249845"/>
              <a:ext cx="880929" cy="1544094"/>
            </a:xfrm>
            <a:custGeom>
              <a:avLst/>
              <a:gdLst>
                <a:gd name="T0" fmla="*/ 55 w 595"/>
                <a:gd name="T1" fmla="*/ 987 h 1022"/>
                <a:gd name="T2" fmla="*/ 77 w 595"/>
                <a:gd name="T3" fmla="*/ 933 h 1022"/>
                <a:gd name="T4" fmla="*/ 100 w 595"/>
                <a:gd name="T5" fmla="*/ 853 h 1022"/>
                <a:gd name="T6" fmla="*/ 110 w 595"/>
                <a:gd name="T7" fmla="*/ 780 h 1022"/>
                <a:gd name="T8" fmla="*/ 123 w 595"/>
                <a:gd name="T9" fmla="*/ 673 h 1022"/>
                <a:gd name="T10" fmla="*/ 143 w 595"/>
                <a:gd name="T11" fmla="*/ 550 h 1022"/>
                <a:gd name="T12" fmla="*/ 170 w 595"/>
                <a:gd name="T13" fmla="*/ 434 h 1022"/>
                <a:gd name="T14" fmla="*/ 208 w 595"/>
                <a:gd name="T15" fmla="*/ 343 h 1022"/>
                <a:gd name="T16" fmla="*/ 246 w 595"/>
                <a:gd name="T17" fmla="*/ 298 h 1022"/>
                <a:gd name="T18" fmla="*/ 284 w 595"/>
                <a:gd name="T19" fmla="*/ 262 h 1022"/>
                <a:gd name="T20" fmla="*/ 329 w 595"/>
                <a:gd name="T21" fmla="*/ 230 h 1022"/>
                <a:gd name="T22" fmla="*/ 381 w 595"/>
                <a:gd name="T23" fmla="*/ 202 h 1022"/>
                <a:gd name="T24" fmla="*/ 441 w 595"/>
                <a:gd name="T25" fmla="*/ 180 h 1022"/>
                <a:gd name="T26" fmla="*/ 502 w 595"/>
                <a:gd name="T27" fmla="*/ 167 h 1022"/>
                <a:gd name="T28" fmla="*/ 537 w 595"/>
                <a:gd name="T29" fmla="*/ 145 h 1022"/>
                <a:gd name="T30" fmla="*/ 562 w 595"/>
                <a:gd name="T31" fmla="*/ 113 h 1022"/>
                <a:gd name="T32" fmla="*/ 578 w 595"/>
                <a:gd name="T33" fmla="*/ 77 h 1022"/>
                <a:gd name="T34" fmla="*/ 588 w 595"/>
                <a:gd name="T35" fmla="*/ 46 h 1022"/>
                <a:gd name="T36" fmla="*/ 590 w 595"/>
                <a:gd name="T37" fmla="*/ 13 h 1022"/>
                <a:gd name="T38" fmla="*/ 566 w 595"/>
                <a:gd name="T39" fmla="*/ 3 h 1022"/>
                <a:gd name="T40" fmla="*/ 508 w 595"/>
                <a:gd name="T41" fmla="*/ 1 h 1022"/>
                <a:gd name="T42" fmla="*/ 434 w 595"/>
                <a:gd name="T43" fmla="*/ 4 h 1022"/>
                <a:gd name="T44" fmla="*/ 371 w 595"/>
                <a:gd name="T45" fmla="*/ 1 h 1022"/>
                <a:gd name="T46" fmla="*/ 328 w 595"/>
                <a:gd name="T47" fmla="*/ 3 h 1022"/>
                <a:gd name="T48" fmla="*/ 305 w 595"/>
                <a:gd name="T49" fmla="*/ 0 h 1022"/>
                <a:gd name="T50" fmla="*/ 283 w 595"/>
                <a:gd name="T51" fmla="*/ 1 h 1022"/>
                <a:gd name="T52" fmla="*/ 257 w 595"/>
                <a:gd name="T53" fmla="*/ 1 h 1022"/>
                <a:gd name="T54" fmla="*/ 244 w 595"/>
                <a:gd name="T55" fmla="*/ 3 h 1022"/>
                <a:gd name="T56" fmla="*/ 218 w 595"/>
                <a:gd name="T57" fmla="*/ 6 h 1022"/>
                <a:gd name="T58" fmla="*/ 119 w 595"/>
                <a:gd name="T59" fmla="*/ 4 h 1022"/>
                <a:gd name="T60" fmla="*/ 86 w 595"/>
                <a:gd name="T61" fmla="*/ 115 h 1022"/>
                <a:gd name="T62" fmla="*/ 61 w 595"/>
                <a:gd name="T63" fmla="*/ 295 h 1022"/>
                <a:gd name="T64" fmla="*/ 45 w 595"/>
                <a:gd name="T65" fmla="*/ 424 h 1022"/>
                <a:gd name="T66" fmla="*/ 31 w 595"/>
                <a:gd name="T67" fmla="*/ 593 h 1022"/>
                <a:gd name="T68" fmla="*/ 21 w 595"/>
                <a:gd name="T69" fmla="*/ 740 h 1022"/>
                <a:gd name="T70" fmla="*/ 14 w 595"/>
                <a:gd name="T71" fmla="*/ 804 h 1022"/>
                <a:gd name="T72" fmla="*/ 11 w 595"/>
                <a:gd name="T73" fmla="*/ 895 h 1022"/>
                <a:gd name="T74" fmla="*/ 11 w 595"/>
                <a:gd name="T75" fmla="*/ 966 h 1022"/>
                <a:gd name="T76" fmla="*/ 7 w 595"/>
                <a:gd name="T77" fmla="*/ 1013 h 1022"/>
                <a:gd name="T78" fmla="*/ 1 w 595"/>
                <a:gd name="T79" fmla="*/ 1022 h 1022"/>
                <a:gd name="T80" fmla="*/ 9 w 595"/>
                <a:gd name="T81" fmla="*/ 1022 h 1022"/>
                <a:gd name="T82" fmla="*/ 30 w 595"/>
                <a:gd name="T83" fmla="*/ 1019 h 1022"/>
                <a:gd name="T84" fmla="*/ 44 w 595"/>
                <a:gd name="T85" fmla="*/ 1010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5" h="1022">
                  <a:moveTo>
                    <a:pt x="47" y="1006"/>
                  </a:moveTo>
                  <a:lnTo>
                    <a:pt x="50" y="998"/>
                  </a:lnTo>
                  <a:lnTo>
                    <a:pt x="55" y="987"/>
                  </a:lnTo>
                  <a:lnTo>
                    <a:pt x="62" y="972"/>
                  </a:lnTo>
                  <a:lnTo>
                    <a:pt x="70" y="955"/>
                  </a:lnTo>
                  <a:lnTo>
                    <a:pt x="77" y="933"/>
                  </a:lnTo>
                  <a:lnTo>
                    <a:pt x="86" y="909"/>
                  </a:lnTo>
                  <a:lnTo>
                    <a:pt x="93" y="882"/>
                  </a:lnTo>
                  <a:lnTo>
                    <a:pt x="100" y="853"/>
                  </a:lnTo>
                  <a:lnTo>
                    <a:pt x="103" y="834"/>
                  </a:lnTo>
                  <a:lnTo>
                    <a:pt x="106" y="809"/>
                  </a:lnTo>
                  <a:lnTo>
                    <a:pt x="110" y="780"/>
                  </a:lnTo>
                  <a:lnTo>
                    <a:pt x="113" y="747"/>
                  </a:lnTo>
                  <a:lnTo>
                    <a:pt x="118" y="711"/>
                  </a:lnTo>
                  <a:lnTo>
                    <a:pt x="123" y="673"/>
                  </a:lnTo>
                  <a:lnTo>
                    <a:pt x="129" y="632"/>
                  </a:lnTo>
                  <a:lnTo>
                    <a:pt x="135" y="591"/>
                  </a:lnTo>
                  <a:lnTo>
                    <a:pt x="143" y="550"/>
                  </a:lnTo>
                  <a:lnTo>
                    <a:pt x="150" y="510"/>
                  </a:lnTo>
                  <a:lnTo>
                    <a:pt x="160" y="471"/>
                  </a:lnTo>
                  <a:lnTo>
                    <a:pt x="170" y="434"/>
                  </a:lnTo>
                  <a:lnTo>
                    <a:pt x="181" y="400"/>
                  </a:lnTo>
                  <a:lnTo>
                    <a:pt x="194" y="369"/>
                  </a:lnTo>
                  <a:lnTo>
                    <a:pt x="208" y="343"/>
                  </a:lnTo>
                  <a:lnTo>
                    <a:pt x="223" y="322"/>
                  </a:lnTo>
                  <a:lnTo>
                    <a:pt x="234" y="309"/>
                  </a:lnTo>
                  <a:lnTo>
                    <a:pt x="246" y="298"/>
                  </a:lnTo>
                  <a:lnTo>
                    <a:pt x="258" y="286"/>
                  </a:lnTo>
                  <a:lnTo>
                    <a:pt x="271" y="273"/>
                  </a:lnTo>
                  <a:lnTo>
                    <a:pt x="284" y="262"/>
                  </a:lnTo>
                  <a:lnTo>
                    <a:pt x="298" y="251"/>
                  </a:lnTo>
                  <a:lnTo>
                    <a:pt x="314" y="240"/>
                  </a:lnTo>
                  <a:lnTo>
                    <a:pt x="329" y="230"/>
                  </a:lnTo>
                  <a:lnTo>
                    <a:pt x="345" y="220"/>
                  </a:lnTo>
                  <a:lnTo>
                    <a:pt x="363" y="210"/>
                  </a:lnTo>
                  <a:lnTo>
                    <a:pt x="381" y="202"/>
                  </a:lnTo>
                  <a:lnTo>
                    <a:pt x="400" y="194"/>
                  </a:lnTo>
                  <a:lnTo>
                    <a:pt x="420" y="187"/>
                  </a:lnTo>
                  <a:lnTo>
                    <a:pt x="441" y="180"/>
                  </a:lnTo>
                  <a:lnTo>
                    <a:pt x="464" y="175"/>
                  </a:lnTo>
                  <a:lnTo>
                    <a:pt x="487" y="171"/>
                  </a:lnTo>
                  <a:lnTo>
                    <a:pt x="502" y="167"/>
                  </a:lnTo>
                  <a:lnTo>
                    <a:pt x="515" y="161"/>
                  </a:lnTo>
                  <a:lnTo>
                    <a:pt x="527" y="154"/>
                  </a:lnTo>
                  <a:lnTo>
                    <a:pt x="537" y="145"/>
                  </a:lnTo>
                  <a:lnTo>
                    <a:pt x="546" y="135"/>
                  </a:lnTo>
                  <a:lnTo>
                    <a:pt x="555" y="124"/>
                  </a:lnTo>
                  <a:lnTo>
                    <a:pt x="562" y="113"/>
                  </a:lnTo>
                  <a:lnTo>
                    <a:pt x="568" y="101"/>
                  </a:lnTo>
                  <a:lnTo>
                    <a:pt x="573" y="89"/>
                  </a:lnTo>
                  <a:lnTo>
                    <a:pt x="578" y="77"/>
                  </a:lnTo>
                  <a:lnTo>
                    <a:pt x="582" y="66"/>
                  </a:lnTo>
                  <a:lnTo>
                    <a:pt x="585" y="55"/>
                  </a:lnTo>
                  <a:lnTo>
                    <a:pt x="588" y="46"/>
                  </a:lnTo>
                  <a:lnTo>
                    <a:pt x="591" y="38"/>
                  </a:lnTo>
                  <a:lnTo>
                    <a:pt x="593" y="33"/>
                  </a:lnTo>
                  <a:lnTo>
                    <a:pt x="590" y="13"/>
                  </a:lnTo>
                  <a:lnTo>
                    <a:pt x="591" y="28"/>
                  </a:lnTo>
                  <a:lnTo>
                    <a:pt x="595" y="3"/>
                  </a:lnTo>
                  <a:lnTo>
                    <a:pt x="566" y="3"/>
                  </a:lnTo>
                  <a:lnTo>
                    <a:pt x="551" y="4"/>
                  </a:lnTo>
                  <a:lnTo>
                    <a:pt x="530" y="3"/>
                  </a:lnTo>
                  <a:lnTo>
                    <a:pt x="508" y="1"/>
                  </a:lnTo>
                  <a:lnTo>
                    <a:pt x="485" y="3"/>
                  </a:lnTo>
                  <a:lnTo>
                    <a:pt x="461" y="3"/>
                  </a:lnTo>
                  <a:lnTo>
                    <a:pt x="434" y="4"/>
                  </a:lnTo>
                  <a:lnTo>
                    <a:pt x="410" y="1"/>
                  </a:lnTo>
                  <a:lnTo>
                    <a:pt x="389" y="4"/>
                  </a:lnTo>
                  <a:lnTo>
                    <a:pt x="371" y="1"/>
                  </a:lnTo>
                  <a:lnTo>
                    <a:pt x="350" y="4"/>
                  </a:lnTo>
                  <a:lnTo>
                    <a:pt x="338" y="1"/>
                  </a:lnTo>
                  <a:lnTo>
                    <a:pt x="328" y="3"/>
                  </a:lnTo>
                  <a:lnTo>
                    <a:pt x="320" y="3"/>
                  </a:lnTo>
                  <a:lnTo>
                    <a:pt x="314" y="0"/>
                  </a:lnTo>
                  <a:lnTo>
                    <a:pt x="305" y="0"/>
                  </a:lnTo>
                  <a:lnTo>
                    <a:pt x="302" y="1"/>
                  </a:lnTo>
                  <a:lnTo>
                    <a:pt x="293" y="3"/>
                  </a:lnTo>
                  <a:lnTo>
                    <a:pt x="283" y="1"/>
                  </a:lnTo>
                  <a:lnTo>
                    <a:pt x="275" y="4"/>
                  </a:lnTo>
                  <a:lnTo>
                    <a:pt x="265" y="6"/>
                  </a:lnTo>
                  <a:lnTo>
                    <a:pt x="257" y="1"/>
                  </a:lnTo>
                  <a:lnTo>
                    <a:pt x="257" y="3"/>
                  </a:lnTo>
                  <a:lnTo>
                    <a:pt x="250" y="3"/>
                  </a:lnTo>
                  <a:lnTo>
                    <a:pt x="244" y="3"/>
                  </a:lnTo>
                  <a:lnTo>
                    <a:pt x="241" y="3"/>
                  </a:lnTo>
                  <a:lnTo>
                    <a:pt x="227" y="3"/>
                  </a:lnTo>
                  <a:lnTo>
                    <a:pt x="218" y="6"/>
                  </a:lnTo>
                  <a:lnTo>
                    <a:pt x="194" y="0"/>
                  </a:lnTo>
                  <a:lnTo>
                    <a:pt x="158" y="3"/>
                  </a:lnTo>
                  <a:lnTo>
                    <a:pt x="119" y="4"/>
                  </a:lnTo>
                  <a:lnTo>
                    <a:pt x="102" y="31"/>
                  </a:lnTo>
                  <a:lnTo>
                    <a:pt x="94" y="65"/>
                  </a:lnTo>
                  <a:lnTo>
                    <a:pt x="86" y="115"/>
                  </a:lnTo>
                  <a:lnTo>
                    <a:pt x="77" y="173"/>
                  </a:lnTo>
                  <a:lnTo>
                    <a:pt x="68" y="235"/>
                  </a:lnTo>
                  <a:lnTo>
                    <a:pt x="61" y="295"/>
                  </a:lnTo>
                  <a:lnTo>
                    <a:pt x="54" y="346"/>
                  </a:lnTo>
                  <a:lnTo>
                    <a:pt x="51" y="382"/>
                  </a:lnTo>
                  <a:lnTo>
                    <a:pt x="45" y="424"/>
                  </a:lnTo>
                  <a:lnTo>
                    <a:pt x="40" y="475"/>
                  </a:lnTo>
                  <a:lnTo>
                    <a:pt x="36" y="533"/>
                  </a:lnTo>
                  <a:lnTo>
                    <a:pt x="31" y="593"/>
                  </a:lnTo>
                  <a:lnTo>
                    <a:pt x="28" y="650"/>
                  </a:lnTo>
                  <a:lnTo>
                    <a:pt x="25" y="701"/>
                  </a:lnTo>
                  <a:lnTo>
                    <a:pt x="21" y="740"/>
                  </a:lnTo>
                  <a:lnTo>
                    <a:pt x="18" y="767"/>
                  </a:lnTo>
                  <a:lnTo>
                    <a:pt x="16" y="782"/>
                  </a:lnTo>
                  <a:lnTo>
                    <a:pt x="14" y="804"/>
                  </a:lnTo>
                  <a:lnTo>
                    <a:pt x="12" y="827"/>
                  </a:lnTo>
                  <a:lnTo>
                    <a:pt x="10" y="851"/>
                  </a:lnTo>
                  <a:lnTo>
                    <a:pt x="11" y="895"/>
                  </a:lnTo>
                  <a:lnTo>
                    <a:pt x="11" y="928"/>
                  </a:lnTo>
                  <a:lnTo>
                    <a:pt x="10" y="951"/>
                  </a:lnTo>
                  <a:lnTo>
                    <a:pt x="11" y="966"/>
                  </a:lnTo>
                  <a:lnTo>
                    <a:pt x="12" y="985"/>
                  </a:lnTo>
                  <a:lnTo>
                    <a:pt x="11" y="1000"/>
                  </a:lnTo>
                  <a:lnTo>
                    <a:pt x="7" y="1013"/>
                  </a:lnTo>
                  <a:lnTo>
                    <a:pt x="0" y="1021"/>
                  </a:lnTo>
                  <a:lnTo>
                    <a:pt x="0" y="1022"/>
                  </a:lnTo>
                  <a:lnTo>
                    <a:pt x="1" y="1022"/>
                  </a:lnTo>
                  <a:lnTo>
                    <a:pt x="1" y="1022"/>
                  </a:lnTo>
                  <a:lnTo>
                    <a:pt x="1" y="1022"/>
                  </a:lnTo>
                  <a:lnTo>
                    <a:pt x="9" y="1022"/>
                  </a:lnTo>
                  <a:lnTo>
                    <a:pt x="17" y="1022"/>
                  </a:lnTo>
                  <a:lnTo>
                    <a:pt x="24" y="1021"/>
                  </a:lnTo>
                  <a:lnTo>
                    <a:pt x="30" y="1019"/>
                  </a:lnTo>
                  <a:lnTo>
                    <a:pt x="36" y="1017"/>
                  </a:lnTo>
                  <a:lnTo>
                    <a:pt x="40" y="1014"/>
                  </a:lnTo>
                  <a:lnTo>
                    <a:pt x="44" y="1010"/>
                  </a:lnTo>
                  <a:lnTo>
                    <a:pt x="47" y="1006"/>
                  </a:lnTo>
                  <a:close/>
                </a:path>
              </a:pathLst>
            </a:custGeom>
            <a:solidFill>
              <a:srgbClr val="99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endParaRPr lang="de-DE"/>
            </a:p>
          </p:txBody>
        </p:sp>
        <p:sp>
          <p:nvSpPr>
            <p:cNvPr id="97" name="Rechteck 257"/>
            <p:cNvSpPr/>
            <p:nvPr/>
          </p:nvSpPr>
          <p:spPr>
            <a:xfrm>
              <a:off x="6119068" y="1909495"/>
              <a:ext cx="1152128" cy="662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308" rtl="0" eaLnBrk="1" latinLnBrk="0" hangingPunct="1">
                <a:defRPr sz="1800" kern="1200">
                  <a:solidFill>
                    <a:schemeClr val="lt1"/>
                  </a:solidFill>
                  <a:latin typeface="+mn-lt"/>
                  <a:ea typeface="+mn-ea"/>
                  <a:cs typeface="+mn-cs"/>
                </a:defRPr>
              </a:lvl1pPr>
              <a:lvl2pPr marL="457154" algn="l" defTabSz="914308" rtl="0" eaLnBrk="1" latinLnBrk="0" hangingPunct="1">
                <a:defRPr sz="1800" kern="1200">
                  <a:solidFill>
                    <a:schemeClr val="lt1"/>
                  </a:solidFill>
                  <a:latin typeface="+mn-lt"/>
                  <a:ea typeface="+mn-ea"/>
                  <a:cs typeface="+mn-cs"/>
                </a:defRPr>
              </a:lvl2pPr>
              <a:lvl3pPr marL="914308" algn="l" defTabSz="914308" rtl="0" eaLnBrk="1" latinLnBrk="0" hangingPunct="1">
                <a:defRPr sz="1800" kern="1200">
                  <a:solidFill>
                    <a:schemeClr val="lt1"/>
                  </a:solidFill>
                  <a:latin typeface="+mn-lt"/>
                  <a:ea typeface="+mn-ea"/>
                  <a:cs typeface="+mn-cs"/>
                </a:defRPr>
              </a:lvl3pPr>
              <a:lvl4pPr marL="1371462" algn="l" defTabSz="914308" rtl="0" eaLnBrk="1" latinLnBrk="0" hangingPunct="1">
                <a:defRPr sz="1800" kern="1200">
                  <a:solidFill>
                    <a:schemeClr val="lt1"/>
                  </a:solidFill>
                  <a:latin typeface="+mn-lt"/>
                  <a:ea typeface="+mn-ea"/>
                  <a:cs typeface="+mn-cs"/>
                </a:defRPr>
              </a:lvl4pPr>
              <a:lvl5pPr marL="1828617" algn="l" defTabSz="914308" rtl="0" eaLnBrk="1" latinLnBrk="0" hangingPunct="1">
                <a:defRPr sz="1800" kern="1200">
                  <a:solidFill>
                    <a:schemeClr val="lt1"/>
                  </a:solidFill>
                  <a:latin typeface="+mn-lt"/>
                  <a:ea typeface="+mn-ea"/>
                  <a:cs typeface="+mn-cs"/>
                </a:defRPr>
              </a:lvl5pPr>
              <a:lvl6pPr marL="2285770" algn="l" defTabSz="914308" rtl="0" eaLnBrk="1" latinLnBrk="0" hangingPunct="1">
                <a:defRPr sz="1800" kern="1200">
                  <a:solidFill>
                    <a:schemeClr val="lt1"/>
                  </a:solidFill>
                  <a:latin typeface="+mn-lt"/>
                  <a:ea typeface="+mn-ea"/>
                  <a:cs typeface="+mn-cs"/>
                </a:defRPr>
              </a:lvl6pPr>
              <a:lvl7pPr marL="2742925" algn="l" defTabSz="914308" rtl="0" eaLnBrk="1" latinLnBrk="0" hangingPunct="1">
                <a:defRPr sz="1800" kern="1200">
                  <a:solidFill>
                    <a:schemeClr val="lt1"/>
                  </a:solidFill>
                  <a:latin typeface="+mn-lt"/>
                  <a:ea typeface="+mn-ea"/>
                  <a:cs typeface="+mn-cs"/>
                </a:defRPr>
              </a:lvl7pPr>
              <a:lvl8pPr marL="3200079" algn="l" defTabSz="914308" rtl="0" eaLnBrk="1" latinLnBrk="0" hangingPunct="1">
                <a:defRPr sz="1800" kern="1200">
                  <a:solidFill>
                    <a:schemeClr val="lt1"/>
                  </a:solidFill>
                  <a:latin typeface="+mn-lt"/>
                  <a:ea typeface="+mn-ea"/>
                  <a:cs typeface="+mn-cs"/>
                </a:defRPr>
              </a:lvl8pPr>
              <a:lvl9pPr marL="3657233" algn="l" defTabSz="914308" rtl="0" eaLnBrk="1" latinLnBrk="0" hangingPunct="1">
                <a:defRPr sz="1800" kern="1200">
                  <a:solidFill>
                    <a:schemeClr val="lt1"/>
                  </a:solidFill>
                  <a:latin typeface="+mn-lt"/>
                  <a:ea typeface="+mn-ea"/>
                  <a:cs typeface="+mn-cs"/>
                </a:defRPr>
              </a:lvl9pPr>
            </a:lstStyle>
            <a:p>
              <a:pPr algn="ctr"/>
              <a:endParaRPr lang="de-DE"/>
            </a:p>
          </p:txBody>
        </p:sp>
        <p:cxnSp>
          <p:nvCxnSpPr>
            <p:cNvPr id="98" name="Gerade Verbindung 258"/>
            <p:cNvCxnSpPr/>
            <p:nvPr/>
          </p:nvCxnSpPr>
          <p:spPr>
            <a:xfrm flipH="1">
              <a:off x="7110865" y="3909982"/>
              <a:ext cx="137692" cy="5337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 Verbindung 259"/>
            <p:cNvCxnSpPr/>
            <p:nvPr/>
          </p:nvCxnSpPr>
          <p:spPr>
            <a:xfrm flipH="1">
              <a:off x="7126722" y="3991552"/>
              <a:ext cx="531500" cy="1802386"/>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00" name="Rechteck 262"/>
          <p:cNvSpPr/>
          <p:nvPr/>
        </p:nvSpPr>
        <p:spPr>
          <a:xfrm>
            <a:off x="4805092" y="1909281"/>
            <a:ext cx="3972162" cy="1015663"/>
          </a:xfrm>
          <a:prstGeom prst="rect">
            <a:avLst/>
          </a:prstGeom>
        </p:spPr>
        <p:txBody>
          <a:bodyPr wrap="square">
            <a:spAutoFit/>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r>
              <a:rPr lang="en-US" sz="2000" dirty="0"/>
              <a:t>Heat the material above the evaporation temperature and create a keyhole </a:t>
            </a:r>
          </a:p>
        </p:txBody>
      </p:sp>
      <p:sp>
        <p:nvSpPr>
          <p:cNvPr id="101" name="TextBox 9"/>
          <p:cNvSpPr txBox="1"/>
          <p:nvPr/>
        </p:nvSpPr>
        <p:spPr>
          <a:xfrm>
            <a:off x="5477406" y="1307685"/>
            <a:ext cx="2294218" cy="461665"/>
          </a:xfrm>
          <a:prstGeom prst="rect">
            <a:avLst/>
          </a:prstGeom>
          <a:noFill/>
        </p:spPr>
        <p:txBody>
          <a:bodyPr wrap="none" rtlCol="0">
            <a:spAutoFit/>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r>
              <a:rPr lang="en-US" sz="2400" dirty="0"/>
              <a:t>Keyhole welding</a:t>
            </a:r>
          </a:p>
        </p:txBody>
      </p:sp>
      <p:sp>
        <p:nvSpPr>
          <p:cNvPr id="102" name="Rechteck 266"/>
          <p:cNvSpPr/>
          <p:nvPr/>
        </p:nvSpPr>
        <p:spPr>
          <a:xfrm>
            <a:off x="285887" y="1909281"/>
            <a:ext cx="4174747" cy="707886"/>
          </a:xfrm>
          <a:prstGeom prst="rect">
            <a:avLst/>
          </a:prstGeom>
        </p:spPr>
        <p:txBody>
          <a:bodyPr wrap="square">
            <a:spAutoFit/>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r>
              <a:rPr lang="en-US" sz="2000" dirty="0"/>
              <a:t>Heat the material above melting temperature but without evaporation</a:t>
            </a:r>
          </a:p>
        </p:txBody>
      </p:sp>
      <p:sp>
        <p:nvSpPr>
          <p:cNvPr id="103" name="Text Box 4"/>
          <p:cNvSpPr txBox="1">
            <a:spLocks noChangeArrowheads="1"/>
          </p:cNvSpPr>
          <p:nvPr/>
        </p:nvSpPr>
        <p:spPr bwMode="auto">
          <a:xfrm>
            <a:off x="69863" y="5303766"/>
            <a:ext cx="4307982" cy="1017844"/>
          </a:xfrm>
          <a:prstGeom prst="rect">
            <a:avLst/>
          </a:prstGeom>
          <a:noFill/>
          <a:ln>
            <a:noFill/>
          </a:ln>
          <a:effectLst/>
        </p:spPr>
        <p:txBody>
          <a:bodyPr wrap="square" lIns="90000" tIns="46800" rIns="90000" bIns="46800">
            <a:spAutoFit/>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pPr marL="285750" indent="-285750">
              <a:buClr>
                <a:srgbClr val="FF6600"/>
              </a:buClr>
              <a:buFont typeface="Wingdings" pitchFamily="2" charset="2"/>
              <a:buChar char="§"/>
            </a:pPr>
            <a:r>
              <a:rPr lang="en-US" sz="2000" dirty="0">
                <a:latin typeface="+mn-lt"/>
              </a:rPr>
              <a:t>Aspect ratio (depth/diameter): ~1</a:t>
            </a:r>
          </a:p>
          <a:p>
            <a:pPr marL="285750" indent="-285750">
              <a:buClr>
                <a:srgbClr val="FF6600"/>
              </a:buClr>
              <a:buFont typeface="Wingdings" pitchFamily="2" charset="2"/>
              <a:buChar char="§"/>
            </a:pPr>
            <a:r>
              <a:rPr lang="en-US" sz="2000" dirty="0">
                <a:latin typeface="+mn-lt"/>
              </a:rPr>
              <a:t>Weld depth &lt; 1 mm </a:t>
            </a:r>
          </a:p>
          <a:p>
            <a:pPr>
              <a:buClr>
                <a:srgbClr val="FF6600"/>
              </a:buClr>
            </a:pPr>
            <a:endParaRPr lang="en-US" sz="2000" dirty="0">
              <a:latin typeface="+mn-lt"/>
            </a:endParaRPr>
          </a:p>
        </p:txBody>
      </p:sp>
      <p:sp>
        <p:nvSpPr>
          <p:cNvPr id="104" name="Datumsplatzhalter 3"/>
          <p:cNvSpPr>
            <a:spLocks noGrp="1"/>
          </p:cNvSpPr>
          <p:nvPr/>
        </p:nvSpPr>
        <p:spPr>
          <a:xfrm rot="16200000">
            <a:off x="7357573" y="4692810"/>
            <a:ext cx="3145097" cy="288032"/>
          </a:xfrm>
          <a:prstGeom prst="rect">
            <a:avLst/>
          </a:prstGeom>
        </p:spPr>
        <p:txBody>
          <a:bodyPr vert="horz" lIns="91431" tIns="45716" rIns="91431" bIns="45716" rtlCol="0" anchor="ctr"/>
          <a:lstStyle>
            <a:defPPr>
              <a:defRPr lang="de-DE"/>
            </a:defPPr>
            <a:lvl1pPr marL="0" algn="ctr" defTabSz="914308" rtl="0" eaLnBrk="1" latinLnBrk="0" hangingPunct="1">
              <a:defRPr sz="1000" b="0" i="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pPr algn="l"/>
            <a:r>
              <a:rPr lang="en-GB" sz="800" dirty="0" err="1">
                <a:solidFill>
                  <a:schemeClr val="bg1">
                    <a:lumMod val="50000"/>
                  </a:schemeClr>
                </a:solidFill>
                <a:latin typeface="Arial" charset="0"/>
                <a:cs typeface="Times New Roman" pitchFamily="18" charset="0"/>
              </a:rPr>
              <a:t>Quelle</a:t>
            </a:r>
            <a:r>
              <a:rPr lang="en-GB" sz="800" dirty="0">
                <a:solidFill>
                  <a:schemeClr val="bg1">
                    <a:lumMod val="50000"/>
                  </a:schemeClr>
                </a:solidFill>
                <a:latin typeface="Arial" charset="0"/>
                <a:cs typeface="Times New Roman" pitchFamily="18" charset="0"/>
              </a:rPr>
              <a:t>:  </a:t>
            </a:r>
            <a:r>
              <a:rPr lang="en-GB" sz="800" dirty="0" err="1">
                <a:solidFill>
                  <a:schemeClr val="bg1">
                    <a:lumMod val="50000"/>
                  </a:schemeClr>
                </a:solidFill>
                <a:latin typeface="Arial" charset="0"/>
                <a:cs typeface="Times New Roman" pitchFamily="18" charset="0"/>
              </a:rPr>
              <a:t>Rofin-Baasel</a:t>
            </a:r>
            <a:r>
              <a:rPr lang="en-GB" sz="800" dirty="0">
                <a:solidFill>
                  <a:schemeClr val="bg1">
                    <a:lumMod val="50000"/>
                  </a:schemeClr>
                </a:solidFill>
                <a:latin typeface="Arial" charset="0"/>
                <a:cs typeface="Times New Roman" pitchFamily="18" charset="0"/>
              </a:rPr>
              <a:t>, Fine Welding with Lasers</a:t>
            </a:r>
            <a:endParaRPr lang="de-DE" sz="800" dirty="0">
              <a:solidFill>
                <a:schemeClr val="bg1">
                  <a:lumMod val="50000"/>
                </a:schemeClr>
              </a:solidFill>
            </a:endParaRPr>
          </a:p>
        </p:txBody>
      </p:sp>
      <p:sp>
        <p:nvSpPr>
          <p:cNvPr id="105" name="Text Box 8"/>
          <p:cNvSpPr txBox="1">
            <a:spLocks noChangeArrowheads="1"/>
          </p:cNvSpPr>
          <p:nvPr/>
        </p:nvSpPr>
        <p:spPr bwMode="auto">
          <a:xfrm>
            <a:off x="2796416" y="2773687"/>
            <a:ext cx="2101570" cy="648512"/>
          </a:xfrm>
          <a:prstGeom prst="rect">
            <a:avLst/>
          </a:prstGeom>
          <a:noFill/>
          <a:ln>
            <a:noFill/>
          </a:ln>
          <a:effectLst/>
        </p:spPr>
        <p:txBody>
          <a:bodyPr wrap="square" lIns="90000" tIns="46800" rIns="90000" bIns="46800">
            <a:spAutoFit/>
          </a:bodyPr>
          <a:lstStyle>
            <a:defPPr>
              <a:defRPr lang="de-DE"/>
            </a:defPPr>
            <a:lvl1pPr marL="0" algn="l" defTabSz="914308" rtl="0" eaLnBrk="1" latinLnBrk="0" hangingPunct="1">
              <a:defRPr sz="1800" kern="1200">
                <a:solidFill>
                  <a:schemeClr val="tx1"/>
                </a:solidFill>
                <a:latin typeface="+mn-lt"/>
                <a:ea typeface="+mn-ea"/>
                <a:cs typeface="+mn-cs"/>
              </a:defRPr>
            </a:lvl1pPr>
            <a:lvl2pPr marL="457154"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2"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0"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79"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a:lstStyle>
          <a:p>
            <a:pPr marL="228600" indent="-228600">
              <a:buAutoNum type="arabicPlain"/>
            </a:pPr>
            <a:r>
              <a:rPr lang="de-DE" sz="1200" dirty="0" err="1">
                <a:latin typeface="+mn-lt"/>
              </a:rPr>
              <a:t>Melted</a:t>
            </a:r>
            <a:r>
              <a:rPr lang="de-DE" sz="1200" dirty="0">
                <a:latin typeface="+mn-lt"/>
              </a:rPr>
              <a:t> </a:t>
            </a:r>
            <a:r>
              <a:rPr lang="de-DE" sz="1200" dirty="0" err="1">
                <a:latin typeface="+mn-lt"/>
              </a:rPr>
              <a:t>materials</a:t>
            </a:r>
            <a:endParaRPr lang="de-DE" sz="1200" dirty="0">
              <a:latin typeface="+mn-lt"/>
            </a:endParaRPr>
          </a:p>
          <a:p>
            <a:pPr marL="228600" indent="-228600">
              <a:buAutoNum type="arabicPlain" startAt="2"/>
            </a:pPr>
            <a:r>
              <a:rPr lang="de-CH" sz="1200" dirty="0">
                <a:latin typeface="+mn-lt"/>
              </a:rPr>
              <a:t>Weld </a:t>
            </a:r>
            <a:r>
              <a:rPr lang="de-CH" sz="1200" dirty="0" err="1">
                <a:latin typeface="+mn-lt"/>
              </a:rPr>
              <a:t>depth</a:t>
            </a:r>
            <a:endParaRPr lang="de-CH" sz="1200" dirty="0">
              <a:latin typeface="+mn-lt"/>
            </a:endParaRPr>
          </a:p>
          <a:p>
            <a:pPr marL="228600" indent="-228600">
              <a:buAutoNum type="arabicPlain" startAt="2"/>
            </a:pPr>
            <a:r>
              <a:rPr lang="de-CH" sz="1200" dirty="0" err="1"/>
              <a:t>Heat</a:t>
            </a:r>
            <a:r>
              <a:rPr lang="de-CH" sz="1200" dirty="0"/>
              <a:t> </a:t>
            </a:r>
            <a:r>
              <a:rPr lang="en-US" sz="1200" dirty="0"/>
              <a:t>affected</a:t>
            </a:r>
            <a:r>
              <a:rPr lang="de-CH" sz="1200" dirty="0"/>
              <a:t> </a:t>
            </a:r>
            <a:r>
              <a:rPr lang="de-CH" sz="1200" dirty="0" err="1"/>
              <a:t>zone</a:t>
            </a:r>
            <a:r>
              <a:rPr lang="de-CH" sz="1200" dirty="0"/>
              <a:t> (HAZ)</a:t>
            </a:r>
            <a:endParaRPr lang="de-CH" sz="1200" dirty="0">
              <a:latin typeface="+mn-lt"/>
            </a:endParaRPr>
          </a:p>
        </p:txBody>
      </p:sp>
      <p:sp>
        <p:nvSpPr>
          <p:cNvPr id="106" name="TextBox 105"/>
          <p:cNvSpPr txBox="1"/>
          <p:nvPr/>
        </p:nvSpPr>
        <p:spPr>
          <a:xfrm>
            <a:off x="124112" y="6616464"/>
            <a:ext cx="8480336" cy="261610"/>
          </a:xfrm>
          <a:prstGeom prst="rect">
            <a:avLst/>
          </a:prstGeom>
          <a:solidFill>
            <a:schemeClr val="bg1"/>
          </a:solidFill>
        </p:spPr>
        <p:txBody>
          <a:bodyPr wrap="square" rtlCol="0">
            <a:spAutoFit/>
          </a:bodyPr>
          <a:lstStyle/>
          <a:p>
            <a:r>
              <a:rPr lang="en-GB" sz="1050" dirty="0"/>
              <a:t>Materials processing with intelligent systems (MICRO-457)                                          Shevchik S. &amp; Hoffmann P.</a:t>
            </a:r>
            <a:endParaRPr lang="en-US" sz="1050" dirty="0"/>
          </a:p>
        </p:txBody>
      </p:sp>
    </p:spTree>
    <p:extLst>
      <p:ext uri="{BB962C8B-B14F-4D97-AF65-F5344CB8AC3E}">
        <p14:creationId xmlns:p14="http://schemas.microsoft.com/office/powerpoint/2010/main" val="187049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9" grpId="0"/>
      <p:bldP spid="100" grpId="0"/>
      <p:bldP spid="10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fr-FR" dirty="0" err="1"/>
              <a:t>Comparison</a:t>
            </a:r>
            <a:r>
              <a:rPr lang="fr-FR" dirty="0"/>
              <a:t> of laser pulse duration</a:t>
            </a:r>
          </a:p>
        </p:txBody>
      </p:sp>
      <p:pic>
        <p:nvPicPr>
          <p:cNvPr id="10" name="Picture 9"/>
          <p:cNvPicPr>
            <a:picLocks noChangeAspect="1"/>
          </p:cNvPicPr>
          <p:nvPr/>
        </p:nvPicPr>
        <p:blipFill>
          <a:blip r:embed="rId2"/>
          <a:stretch>
            <a:fillRect/>
          </a:stretch>
        </p:blipFill>
        <p:spPr>
          <a:xfrm>
            <a:off x="1187624" y="1340768"/>
            <a:ext cx="6444031" cy="4657748"/>
          </a:xfrm>
          <a:prstGeom prst="rect">
            <a:avLst/>
          </a:prstGeom>
        </p:spPr>
      </p:pic>
      <p:sp>
        <p:nvSpPr>
          <p:cNvPr id="11" name="Rectangle 10"/>
          <p:cNvSpPr/>
          <p:nvPr/>
        </p:nvSpPr>
        <p:spPr>
          <a:xfrm>
            <a:off x="4355977" y="1052736"/>
            <a:ext cx="4248472" cy="4536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24112" y="6616464"/>
            <a:ext cx="8480336" cy="261610"/>
          </a:xfrm>
          <a:prstGeom prst="rect">
            <a:avLst/>
          </a:prstGeom>
          <a:solidFill>
            <a:schemeClr val="bg1"/>
          </a:solidFill>
        </p:spPr>
        <p:txBody>
          <a:bodyPr wrap="square" rtlCol="0">
            <a:spAutoFit/>
          </a:bodyPr>
          <a:lstStyle/>
          <a:p>
            <a:r>
              <a:rPr lang="en-GB" sz="1050" dirty="0"/>
              <a:t>Materials processing with intelligent systems (MICRO-457)                                          Shevchik S. &amp; Hoffmann P.</a:t>
            </a:r>
            <a:endParaRPr lang="en-US" sz="1050" dirty="0"/>
          </a:p>
        </p:txBody>
      </p:sp>
    </p:spTree>
    <p:extLst>
      <p:ext uri="{BB962C8B-B14F-4D97-AF65-F5344CB8AC3E}">
        <p14:creationId xmlns:p14="http://schemas.microsoft.com/office/powerpoint/2010/main" val="406169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fr-FR" dirty="0"/>
              <a:t>There are </a:t>
            </a:r>
            <a:r>
              <a:rPr lang="fr-FR" dirty="0" err="1"/>
              <a:t>many</a:t>
            </a:r>
            <a:r>
              <a:rPr lang="fr-FR" dirty="0"/>
              <a:t> laser </a:t>
            </a:r>
            <a:r>
              <a:rPr lang="fr-FR" dirty="0" err="1"/>
              <a:t>processing</a:t>
            </a:r>
            <a:r>
              <a:rPr lang="fr-FR" dirty="0"/>
              <a:t> </a:t>
            </a:r>
            <a:r>
              <a:rPr lang="fr-FR" dirty="0" err="1"/>
              <a:t>parameters</a:t>
            </a:r>
            <a:endParaRPr lang="fr-FR"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789162"/>
            <a:ext cx="2427174" cy="1927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251520" y="1529383"/>
            <a:ext cx="2268000" cy="26642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dirty="0">
                <a:ln>
                  <a:solidFill>
                    <a:schemeClr val="tx1">
                      <a:lumMod val="95000"/>
                      <a:lumOff val="5000"/>
                    </a:schemeClr>
                  </a:solidFill>
                </a:ln>
                <a:solidFill>
                  <a:schemeClr val="tx1"/>
                </a:solidFill>
              </a:rPr>
              <a:t>Laser beam characteristics</a:t>
            </a:r>
          </a:p>
          <a:p>
            <a:pPr marL="285750" indent="-285750">
              <a:spcBef>
                <a:spcPts val="600"/>
              </a:spcBef>
              <a:buFont typeface="Segoe UI" panose="020B0502040204020203" pitchFamily="34" charset="0"/>
              <a:buChar char="‒"/>
            </a:pPr>
            <a:r>
              <a:rPr lang="en-US" sz="1200" dirty="0">
                <a:ln>
                  <a:solidFill>
                    <a:schemeClr val="tx1">
                      <a:lumMod val="95000"/>
                      <a:lumOff val="5000"/>
                    </a:schemeClr>
                  </a:solidFill>
                </a:ln>
                <a:solidFill>
                  <a:schemeClr val="tx1"/>
                </a:solidFill>
              </a:rPr>
              <a:t>Peak power</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Pulse width</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Spot size</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Beam quality</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Wavelength</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Mode</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Polarization</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Spatial profile</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Temporal profile</a:t>
            </a:r>
          </a:p>
          <a:p>
            <a:pPr marL="285750" indent="-285750">
              <a:buFont typeface="Segoe UI" panose="020B0502040204020203" pitchFamily="34" charset="0"/>
              <a:buChar char="‒"/>
            </a:pPr>
            <a:endParaRPr lang="en-US" sz="1200" dirty="0">
              <a:ln>
                <a:solidFill>
                  <a:schemeClr val="tx1">
                    <a:lumMod val="95000"/>
                    <a:lumOff val="5000"/>
                  </a:schemeClr>
                </a:solidFill>
              </a:ln>
              <a:solidFill>
                <a:schemeClr val="tx1"/>
              </a:solidFill>
            </a:endParaRPr>
          </a:p>
          <a:p>
            <a:pPr marL="285750" indent="-285750">
              <a:buFont typeface="Segoe UI" panose="020B0502040204020203" pitchFamily="34" charset="0"/>
              <a:buChar char="‒"/>
            </a:pPr>
            <a:endParaRPr lang="en-US" sz="1400" dirty="0">
              <a:ln>
                <a:solidFill>
                  <a:schemeClr val="tx1">
                    <a:lumMod val="95000"/>
                    <a:lumOff val="5000"/>
                  </a:schemeClr>
                </a:solidFill>
              </a:ln>
              <a:solidFill>
                <a:schemeClr val="tx1"/>
              </a:solidFill>
            </a:endParaRPr>
          </a:p>
          <a:p>
            <a:endParaRPr lang="en-US" sz="1400" dirty="0">
              <a:ln>
                <a:solidFill>
                  <a:schemeClr val="tx1">
                    <a:lumMod val="95000"/>
                    <a:lumOff val="5000"/>
                  </a:schemeClr>
                </a:solidFill>
              </a:ln>
              <a:solidFill>
                <a:schemeClr val="tx1"/>
              </a:solidFill>
            </a:endParaRPr>
          </a:p>
          <a:p>
            <a:pPr algn="ctr"/>
            <a:endParaRPr lang="en-US" sz="1400" dirty="0">
              <a:ln>
                <a:solidFill>
                  <a:schemeClr val="tx1">
                    <a:lumMod val="95000"/>
                    <a:lumOff val="5000"/>
                  </a:schemeClr>
                </a:solidFill>
              </a:ln>
              <a:solidFill>
                <a:schemeClr val="tx1"/>
              </a:solidFill>
            </a:endParaRPr>
          </a:p>
        </p:txBody>
      </p:sp>
      <p:sp>
        <p:nvSpPr>
          <p:cNvPr id="5" name="Rounded Rectangle 4"/>
          <p:cNvSpPr/>
          <p:nvPr/>
        </p:nvSpPr>
        <p:spPr>
          <a:xfrm>
            <a:off x="251520" y="4293096"/>
            <a:ext cx="2268000" cy="194421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dirty="0">
                <a:ln>
                  <a:solidFill>
                    <a:schemeClr val="tx1">
                      <a:lumMod val="95000"/>
                      <a:lumOff val="5000"/>
                    </a:schemeClr>
                  </a:solidFill>
                </a:ln>
                <a:solidFill>
                  <a:schemeClr val="tx1"/>
                </a:solidFill>
              </a:rPr>
              <a:t>Process parameters</a:t>
            </a:r>
          </a:p>
          <a:p>
            <a:pPr marL="285750" indent="-285750">
              <a:spcBef>
                <a:spcPts val="600"/>
              </a:spcBef>
              <a:buFont typeface="Segoe UI" panose="020B0502040204020203" pitchFamily="34" charset="0"/>
              <a:buChar char="‒"/>
            </a:pPr>
            <a:r>
              <a:rPr lang="en-US" sz="1200" dirty="0">
                <a:ln>
                  <a:solidFill>
                    <a:schemeClr val="tx1">
                      <a:lumMod val="95000"/>
                      <a:lumOff val="5000"/>
                    </a:schemeClr>
                  </a:solidFill>
                </a:ln>
                <a:solidFill>
                  <a:schemeClr val="tx1"/>
                </a:solidFill>
              </a:rPr>
              <a:t>Wobbling speed</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Welding speed</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Focal position</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Beam inclination</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Operation environment</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Joint design</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Alignment, gap size, etc.</a:t>
            </a:r>
          </a:p>
          <a:p>
            <a:pPr marL="285750" indent="-285750">
              <a:buFont typeface="Segoe UI" panose="020B0502040204020203" pitchFamily="34" charset="0"/>
              <a:buChar char="‒"/>
            </a:pPr>
            <a:endParaRPr lang="en-US" sz="1200" dirty="0">
              <a:ln>
                <a:solidFill>
                  <a:schemeClr val="tx1">
                    <a:lumMod val="95000"/>
                    <a:lumOff val="5000"/>
                  </a:schemeClr>
                </a:solidFill>
              </a:ln>
              <a:solidFill>
                <a:schemeClr val="tx1"/>
              </a:solidFill>
            </a:endParaRPr>
          </a:p>
          <a:p>
            <a:pPr marL="285750" indent="-285750">
              <a:buFont typeface="Segoe UI" panose="020B0502040204020203" pitchFamily="34" charset="0"/>
              <a:buChar char="‒"/>
            </a:pPr>
            <a:endParaRPr lang="en-US" sz="1400" dirty="0">
              <a:ln>
                <a:solidFill>
                  <a:schemeClr val="tx1">
                    <a:lumMod val="95000"/>
                    <a:lumOff val="5000"/>
                  </a:schemeClr>
                </a:solidFill>
              </a:ln>
              <a:solidFill>
                <a:schemeClr val="tx1"/>
              </a:solidFill>
            </a:endParaRPr>
          </a:p>
          <a:p>
            <a:endParaRPr lang="en-US" sz="1400" dirty="0">
              <a:ln>
                <a:solidFill>
                  <a:schemeClr val="tx1">
                    <a:lumMod val="95000"/>
                    <a:lumOff val="5000"/>
                  </a:schemeClr>
                </a:solidFill>
              </a:ln>
              <a:solidFill>
                <a:schemeClr val="tx1"/>
              </a:solidFill>
            </a:endParaRPr>
          </a:p>
          <a:p>
            <a:pPr algn="ctr"/>
            <a:endParaRPr lang="en-US" sz="1400" dirty="0">
              <a:ln>
                <a:solidFill>
                  <a:schemeClr val="tx1">
                    <a:lumMod val="95000"/>
                    <a:lumOff val="5000"/>
                  </a:schemeClr>
                </a:solidFill>
              </a:ln>
              <a:solidFill>
                <a:schemeClr val="tx1"/>
              </a:solidFill>
            </a:endParaRPr>
          </a:p>
        </p:txBody>
      </p:sp>
      <p:sp>
        <p:nvSpPr>
          <p:cNvPr id="6" name="Rounded Rectangle 5"/>
          <p:cNvSpPr/>
          <p:nvPr/>
        </p:nvSpPr>
        <p:spPr>
          <a:xfrm>
            <a:off x="3491880" y="4499198"/>
            <a:ext cx="2268000" cy="173811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dirty="0">
                <a:ln>
                  <a:solidFill>
                    <a:schemeClr val="tx1">
                      <a:lumMod val="95000"/>
                      <a:lumOff val="5000"/>
                    </a:schemeClr>
                  </a:solidFill>
                </a:ln>
                <a:solidFill>
                  <a:schemeClr val="tx1"/>
                </a:solidFill>
              </a:rPr>
              <a:t>Material properties</a:t>
            </a:r>
          </a:p>
          <a:p>
            <a:pPr marL="285750" indent="-285750">
              <a:spcBef>
                <a:spcPts val="600"/>
              </a:spcBef>
              <a:buFont typeface="Segoe UI" panose="020B0502040204020203" pitchFamily="34" charset="0"/>
              <a:buChar char="‒"/>
            </a:pPr>
            <a:r>
              <a:rPr lang="en-US" sz="1200" dirty="0">
                <a:ln>
                  <a:solidFill>
                    <a:schemeClr val="tx1">
                      <a:lumMod val="95000"/>
                      <a:lumOff val="5000"/>
                    </a:schemeClr>
                  </a:solidFill>
                </a:ln>
                <a:solidFill>
                  <a:schemeClr val="tx1"/>
                </a:solidFill>
              </a:rPr>
              <a:t>Thickness</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Reflectivity</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Chemical components</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Mechanical properties</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Thermal properties</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Surface finish</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Oxidation</a:t>
            </a:r>
          </a:p>
          <a:p>
            <a:pPr marL="285750" indent="-285750">
              <a:buFont typeface="Segoe UI" panose="020B0502040204020203" pitchFamily="34" charset="0"/>
              <a:buChar char="‒"/>
            </a:pPr>
            <a:endParaRPr lang="en-US" sz="1200" dirty="0">
              <a:ln>
                <a:solidFill>
                  <a:schemeClr val="tx1">
                    <a:lumMod val="95000"/>
                    <a:lumOff val="5000"/>
                  </a:schemeClr>
                </a:solidFill>
              </a:ln>
              <a:solidFill>
                <a:schemeClr val="tx1"/>
              </a:solidFill>
            </a:endParaRPr>
          </a:p>
          <a:p>
            <a:pPr marL="285750" indent="-285750">
              <a:buFont typeface="Segoe UI" panose="020B0502040204020203" pitchFamily="34" charset="0"/>
              <a:buChar char="‒"/>
            </a:pPr>
            <a:endParaRPr lang="en-US" sz="1400" dirty="0">
              <a:ln>
                <a:solidFill>
                  <a:schemeClr val="tx1">
                    <a:lumMod val="95000"/>
                    <a:lumOff val="5000"/>
                  </a:schemeClr>
                </a:solidFill>
              </a:ln>
              <a:solidFill>
                <a:schemeClr val="tx1"/>
              </a:solidFill>
            </a:endParaRPr>
          </a:p>
          <a:p>
            <a:endParaRPr lang="en-US" sz="1400" dirty="0">
              <a:ln>
                <a:solidFill>
                  <a:schemeClr val="tx1">
                    <a:lumMod val="95000"/>
                    <a:lumOff val="5000"/>
                  </a:schemeClr>
                </a:solidFill>
              </a:ln>
              <a:solidFill>
                <a:schemeClr val="tx1"/>
              </a:solidFill>
            </a:endParaRPr>
          </a:p>
          <a:p>
            <a:pPr algn="ctr"/>
            <a:endParaRPr lang="en-US" sz="1400" dirty="0">
              <a:ln>
                <a:solidFill>
                  <a:schemeClr val="tx1">
                    <a:lumMod val="95000"/>
                    <a:lumOff val="5000"/>
                  </a:schemeClr>
                </a:solidFill>
              </a:ln>
              <a:solidFill>
                <a:schemeClr val="tx1"/>
              </a:solidFill>
            </a:endParaRPr>
          </a:p>
        </p:txBody>
      </p:sp>
      <p:sp>
        <p:nvSpPr>
          <p:cNvPr id="7" name="Right Arrow 6"/>
          <p:cNvSpPr/>
          <p:nvPr/>
        </p:nvSpPr>
        <p:spPr>
          <a:xfrm>
            <a:off x="2627784" y="2780928"/>
            <a:ext cx="720080" cy="45987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ight Arrow 7"/>
          <p:cNvSpPr/>
          <p:nvPr/>
        </p:nvSpPr>
        <p:spPr>
          <a:xfrm rot="-5400000">
            <a:off x="4135900" y="3865101"/>
            <a:ext cx="612000" cy="45987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ight Arrow 8"/>
          <p:cNvSpPr/>
          <p:nvPr/>
        </p:nvSpPr>
        <p:spPr>
          <a:xfrm rot="-2700000">
            <a:off x="2699792" y="3933056"/>
            <a:ext cx="720080" cy="45987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ight Arrow 9"/>
          <p:cNvSpPr/>
          <p:nvPr/>
        </p:nvSpPr>
        <p:spPr>
          <a:xfrm>
            <a:off x="5940152" y="2780928"/>
            <a:ext cx="720080" cy="45987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ounded Rectangle 10"/>
          <p:cNvSpPr/>
          <p:nvPr/>
        </p:nvSpPr>
        <p:spPr>
          <a:xfrm>
            <a:off x="6732240" y="1529383"/>
            <a:ext cx="2358000" cy="367240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dirty="0">
                <a:ln>
                  <a:solidFill>
                    <a:schemeClr val="tx1">
                      <a:lumMod val="95000"/>
                      <a:lumOff val="5000"/>
                    </a:schemeClr>
                  </a:solidFill>
                </a:ln>
                <a:solidFill>
                  <a:schemeClr val="tx1"/>
                </a:solidFill>
              </a:rPr>
              <a:t>Quality parameters</a:t>
            </a:r>
          </a:p>
          <a:p>
            <a:pPr marL="285750" indent="-285750">
              <a:spcBef>
                <a:spcPts val="600"/>
              </a:spcBef>
              <a:buFont typeface="Segoe UI" panose="020B0502040204020203" pitchFamily="34" charset="0"/>
              <a:buChar char="‒"/>
            </a:pPr>
            <a:r>
              <a:rPr lang="en-US" sz="1200" dirty="0">
                <a:ln>
                  <a:solidFill>
                    <a:schemeClr val="tx1">
                      <a:lumMod val="95000"/>
                      <a:lumOff val="5000"/>
                    </a:schemeClr>
                  </a:solidFill>
                </a:ln>
                <a:solidFill>
                  <a:schemeClr val="tx1"/>
                </a:solidFill>
              </a:rPr>
              <a:t>Weld geometry</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Penetration</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Weld width/reinforcement</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Fusion area</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HAZ area</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Surface roughness</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Bumping/undercut</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Spattering</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Oxidation/coloration</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Porosity</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Hardness</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Tensile/shear strength</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Stiffness</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Distortion</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Thermal efficiency</a:t>
            </a:r>
          </a:p>
          <a:p>
            <a:pPr marL="285750" indent="-285750">
              <a:buFont typeface="Segoe UI" panose="020B0502040204020203" pitchFamily="34" charset="0"/>
              <a:buChar char="‒"/>
            </a:pPr>
            <a:r>
              <a:rPr lang="en-US" sz="1200" dirty="0">
                <a:ln>
                  <a:solidFill>
                    <a:schemeClr val="tx1">
                      <a:lumMod val="95000"/>
                      <a:lumOff val="5000"/>
                    </a:schemeClr>
                  </a:solidFill>
                </a:ln>
                <a:solidFill>
                  <a:schemeClr val="tx1"/>
                </a:solidFill>
              </a:rPr>
              <a:t>Cost</a:t>
            </a:r>
            <a:endParaRPr lang="en-US" sz="1400" dirty="0">
              <a:ln>
                <a:solidFill>
                  <a:schemeClr val="tx1">
                    <a:lumMod val="95000"/>
                    <a:lumOff val="5000"/>
                  </a:schemeClr>
                </a:solidFill>
              </a:ln>
              <a:solidFill>
                <a:schemeClr val="tx1"/>
              </a:solidFill>
            </a:endParaRPr>
          </a:p>
          <a:p>
            <a:endParaRPr lang="en-US" sz="1400" dirty="0">
              <a:ln>
                <a:solidFill>
                  <a:schemeClr val="tx1">
                    <a:lumMod val="95000"/>
                    <a:lumOff val="5000"/>
                  </a:schemeClr>
                </a:solidFill>
              </a:ln>
              <a:solidFill>
                <a:schemeClr val="tx1"/>
              </a:solidFill>
            </a:endParaRPr>
          </a:p>
          <a:p>
            <a:pPr algn="ctr"/>
            <a:endParaRPr lang="en-US" sz="1400" dirty="0">
              <a:ln>
                <a:solidFill>
                  <a:schemeClr val="tx1">
                    <a:lumMod val="95000"/>
                    <a:lumOff val="5000"/>
                  </a:schemeClr>
                </a:solidFill>
              </a:ln>
              <a:solidFill>
                <a:schemeClr val="tx1"/>
              </a:solidFill>
            </a:endParaRPr>
          </a:p>
        </p:txBody>
      </p:sp>
      <p:sp>
        <p:nvSpPr>
          <p:cNvPr id="12" name="TextBox 11"/>
          <p:cNvSpPr txBox="1"/>
          <p:nvPr/>
        </p:nvSpPr>
        <p:spPr>
          <a:xfrm rot="19730174">
            <a:off x="1428328" y="3042422"/>
            <a:ext cx="6410261" cy="646331"/>
          </a:xfrm>
          <a:prstGeom prst="rect">
            <a:avLst/>
          </a:prstGeom>
          <a:solidFill>
            <a:schemeClr val="bg1">
              <a:lumMod val="95000"/>
            </a:schemeClr>
          </a:solidFill>
        </p:spPr>
        <p:txBody>
          <a:bodyPr wrap="square" rtlCol="0">
            <a:spAutoFit/>
          </a:bodyPr>
          <a:lstStyle/>
          <a:p>
            <a:pPr algn="ctr"/>
            <a:r>
              <a:rPr lang="en-GB" sz="3600" dirty="0">
                <a:solidFill>
                  <a:srgbClr val="FF0000"/>
                </a:solidFill>
              </a:rPr>
              <a:t>23 possible parameters!</a:t>
            </a:r>
          </a:p>
        </p:txBody>
      </p:sp>
      <p:sp>
        <p:nvSpPr>
          <p:cNvPr id="13" name="TextBox 12"/>
          <p:cNvSpPr txBox="1"/>
          <p:nvPr/>
        </p:nvSpPr>
        <p:spPr>
          <a:xfrm>
            <a:off x="124112" y="6616464"/>
            <a:ext cx="8480336" cy="261610"/>
          </a:xfrm>
          <a:prstGeom prst="rect">
            <a:avLst/>
          </a:prstGeom>
          <a:solidFill>
            <a:schemeClr val="bg1"/>
          </a:solidFill>
        </p:spPr>
        <p:txBody>
          <a:bodyPr wrap="square" rtlCol="0">
            <a:spAutoFit/>
          </a:bodyPr>
          <a:lstStyle/>
          <a:p>
            <a:r>
              <a:rPr lang="en-GB" sz="1050" dirty="0"/>
              <a:t>Materials processing with intelligent systems (MICRO-457)                                          Shevchik S. &amp; Hoffmann P.</a:t>
            </a:r>
            <a:endParaRPr lang="en-US" sz="10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fr-FR" dirty="0"/>
              <a:t>The laser </a:t>
            </a:r>
            <a:r>
              <a:rPr lang="fr-FR" dirty="0" err="1"/>
              <a:t>processing</a:t>
            </a:r>
            <a:r>
              <a:rPr lang="fr-FR" dirty="0"/>
              <a:t> of </a:t>
            </a:r>
            <a:r>
              <a:rPr lang="fr-FR" dirty="0" err="1"/>
              <a:t>materials</a:t>
            </a:r>
            <a:endParaRPr lang="fr-FR" dirty="0"/>
          </a:p>
        </p:txBody>
      </p:sp>
      <p:sp>
        <p:nvSpPr>
          <p:cNvPr id="3" name="Title 5"/>
          <p:cNvSpPr txBox="1">
            <a:spLocks/>
          </p:cNvSpPr>
          <p:nvPr/>
        </p:nvSpPr>
        <p:spPr>
          <a:xfrm>
            <a:off x="457200" y="763379"/>
            <a:ext cx="7139136" cy="1143000"/>
          </a:xfrm>
          <a:prstGeom prst="rect">
            <a:avLst/>
          </a:prstGeom>
          <a:noFill/>
        </p:spPr>
        <p:txBody>
          <a:bodyPr vert="horz" lIns="91440" tIns="45720" rIns="91440" bIns="45720" rtlCol="0" anchor="t">
            <a:normAutofit/>
          </a:bodyPr>
          <a:lstStyle>
            <a:lvl1pPr algn="l" defTabSz="914400" rtl="0" eaLnBrk="1" latinLnBrk="0" hangingPunct="1">
              <a:spcBef>
                <a:spcPct val="0"/>
              </a:spcBef>
              <a:buNone/>
              <a:defRPr sz="2800" kern="1200">
                <a:solidFill>
                  <a:schemeClr val="tx1"/>
                </a:solidFill>
                <a:latin typeface="+mj-lt"/>
                <a:ea typeface="+mj-ea"/>
                <a:cs typeface="+mj-cs"/>
              </a:defRPr>
            </a:lvl1pPr>
          </a:lstStyle>
          <a:p>
            <a:r>
              <a:rPr lang="en-US" sz="4000" dirty="0"/>
              <a:t>Laser processing: the reality</a:t>
            </a:r>
          </a:p>
        </p:txBody>
      </p:sp>
      <p:sp>
        <p:nvSpPr>
          <p:cNvPr id="4" name="TextBox 3"/>
          <p:cNvSpPr txBox="1"/>
          <p:nvPr/>
        </p:nvSpPr>
        <p:spPr>
          <a:xfrm>
            <a:off x="2870469" y="1551377"/>
            <a:ext cx="3717755" cy="461665"/>
          </a:xfrm>
          <a:prstGeom prst="rect">
            <a:avLst/>
          </a:prstGeom>
          <a:noFill/>
        </p:spPr>
        <p:txBody>
          <a:bodyPr wrap="square" rtlCol="0">
            <a:spAutoFit/>
          </a:bodyPr>
          <a:lstStyle/>
          <a:p>
            <a:pPr algn="ctr"/>
            <a:r>
              <a:rPr lang="en-US" sz="2400" i="1" dirty="0"/>
              <a:t>The AM process itself</a:t>
            </a:r>
          </a:p>
        </p:txBody>
      </p:sp>
      <p:sp>
        <p:nvSpPr>
          <p:cNvPr id="5" name="TextBox 4"/>
          <p:cNvSpPr txBox="1"/>
          <p:nvPr/>
        </p:nvSpPr>
        <p:spPr>
          <a:xfrm>
            <a:off x="1475656" y="4814807"/>
            <a:ext cx="6696744" cy="646331"/>
          </a:xfrm>
          <a:prstGeom prst="rect">
            <a:avLst/>
          </a:prstGeom>
          <a:noFill/>
        </p:spPr>
        <p:txBody>
          <a:bodyPr wrap="square" rtlCol="0">
            <a:spAutoFit/>
          </a:bodyPr>
          <a:lstStyle/>
          <a:p>
            <a:r>
              <a:rPr lang="en-US" sz="3600" i="1" dirty="0">
                <a:solidFill>
                  <a:srgbClr val="FF0000"/>
                </a:solidFill>
              </a:rPr>
              <a:t>What happened to my sample?</a:t>
            </a:r>
          </a:p>
        </p:txBody>
      </p:sp>
      <p:sp>
        <p:nvSpPr>
          <p:cNvPr id="6" name="Title 5"/>
          <p:cNvSpPr txBox="1">
            <a:spLocks/>
          </p:cNvSpPr>
          <p:nvPr/>
        </p:nvSpPr>
        <p:spPr>
          <a:xfrm>
            <a:off x="467544" y="754251"/>
            <a:ext cx="7139136" cy="1143000"/>
          </a:xfrm>
          <a:prstGeom prst="rect">
            <a:avLst/>
          </a:prstGeom>
          <a:noFill/>
        </p:spPr>
        <p:txBody>
          <a:bodyPr vert="horz" lIns="91440" tIns="45720" rIns="91440" bIns="45720" rtlCol="0" anchor="t">
            <a:norm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r>
              <a:rPr lang="en-US" sz="4000" dirty="0">
                <a:solidFill>
                  <a:srgbClr val="FF0000"/>
                </a:solidFill>
              </a:rPr>
              <a:t>The motivation</a:t>
            </a:r>
          </a:p>
        </p:txBody>
      </p:sp>
      <p:sp>
        <p:nvSpPr>
          <p:cNvPr id="7" name="TextBox 6"/>
          <p:cNvSpPr txBox="1"/>
          <p:nvPr/>
        </p:nvSpPr>
        <p:spPr>
          <a:xfrm>
            <a:off x="3275401" y="1340768"/>
            <a:ext cx="2736759" cy="461665"/>
          </a:xfrm>
          <a:prstGeom prst="rect">
            <a:avLst/>
          </a:prstGeom>
          <a:noFill/>
        </p:spPr>
        <p:txBody>
          <a:bodyPr wrap="square" rtlCol="0">
            <a:spAutoFit/>
          </a:bodyPr>
          <a:lstStyle/>
          <a:p>
            <a:pPr algn="ctr"/>
            <a:r>
              <a:rPr lang="en-US" sz="2400" i="1" dirty="0">
                <a:solidFill>
                  <a:srgbClr val="FF0000"/>
                </a:solidFill>
              </a:rPr>
              <a:t>Next workpiece</a:t>
            </a:r>
          </a:p>
        </p:txBody>
      </p:sp>
      <p:sp>
        <p:nvSpPr>
          <p:cNvPr id="8" name="TextBox 7"/>
          <p:cNvSpPr txBox="1"/>
          <p:nvPr/>
        </p:nvSpPr>
        <p:spPr>
          <a:xfrm>
            <a:off x="179512" y="6063679"/>
            <a:ext cx="2770310" cy="461665"/>
          </a:xfrm>
          <a:prstGeom prst="rect">
            <a:avLst/>
          </a:prstGeom>
          <a:noFill/>
        </p:spPr>
        <p:txBody>
          <a:bodyPr wrap="none" rtlCol="0">
            <a:spAutoFit/>
          </a:bodyPr>
          <a:lstStyle/>
          <a:p>
            <a:pPr>
              <a:spcBef>
                <a:spcPct val="20000"/>
              </a:spcBef>
              <a:buClr>
                <a:srgbClr val="FF0000"/>
              </a:buClr>
              <a:buSzPct val="80000"/>
            </a:pPr>
            <a:r>
              <a:rPr lang="de-CH" sz="2400" i="1" dirty="0" err="1"/>
              <a:t>the</a:t>
            </a:r>
            <a:r>
              <a:rPr lang="de-CH" sz="2400" i="1" dirty="0"/>
              <a:t> sample </a:t>
            </a:r>
            <a:r>
              <a:rPr lang="de-CH" sz="2400" i="1" dirty="0" err="1"/>
              <a:t>is</a:t>
            </a:r>
            <a:r>
              <a:rPr lang="de-CH" sz="2400" i="1" dirty="0"/>
              <a:t> </a:t>
            </a:r>
            <a:r>
              <a:rPr lang="de-CH" sz="2400" i="1" dirty="0" err="1"/>
              <a:t>good</a:t>
            </a:r>
            <a:endParaRPr lang="de-CH" sz="2400" i="1" dirty="0"/>
          </a:p>
        </p:txBody>
      </p:sp>
      <p:sp>
        <p:nvSpPr>
          <p:cNvPr id="9" name="TextBox 8"/>
          <p:cNvSpPr txBox="1"/>
          <p:nvPr/>
        </p:nvSpPr>
        <p:spPr>
          <a:xfrm>
            <a:off x="5935336" y="5877272"/>
            <a:ext cx="3173168" cy="830997"/>
          </a:xfrm>
          <a:prstGeom prst="rect">
            <a:avLst/>
          </a:prstGeom>
          <a:noFill/>
        </p:spPr>
        <p:txBody>
          <a:bodyPr wrap="square" rtlCol="0">
            <a:spAutoFit/>
          </a:bodyPr>
          <a:lstStyle/>
          <a:p>
            <a:pPr algn="ctr">
              <a:spcBef>
                <a:spcPct val="20000"/>
              </a:spcBef>
              <a:buClr>
                <a:srgbClr val="FF0000"/>
              </a:buClr>
              <a:buSzPct val="80000"/>
            </a:pPr>
            <a:r>
              <a:rPr lang="de-CH" sz="2400" i="1" dirty="0" err="1"/>
              <a:t>Defect</a:t>
            </a:r>
            <a:r>
              <a:rPr lang="de-CH" sz="2400" i="1" dirty="0"/>
              <a:t> </a:t>
            </a:r>
            <a:r>
              <a:rPr lang="de-CH" sz="2400" i="1" dirty="0" err="1"/>
              <a:t>occuring</a:t>
            </a:r>
            <a:r>
              <a:rPr lang="de-CH" sz="2400" i="1" dirty="0"/>
              <a:t> </a:t>
            </a:r>
            <a:r>
              <a:rPr lang="de-CH" sz="2400" i="1" dirty="0" err="1"/>
              <a:t>during</a:t>
            </a:r>
            <a:r>
              <a:rPr lang="de-CH" sz="2400" i="1" dirty="0"/>
              <a:t> </a:t>
            </a:r>
            <a:r>
              <a:rPr lang="de-CH" sz="2400" i="1" dirty="0" err="1"/>
              <a:t>the</a:t>
            </a:r>
            <a:r>
              <a:rPr lang="de-CH" sz="2400" i="1" dirty="0"/>
              <a:t> </a:t>
            </a:r>
            <a:r>
              <a:rPr lang="de-CH" sz="2400" i="1" dirty="0" err="1"/>
              <a:t>process</a:t>
            </a:r>
            <a:endParaRPr lang="de-CH" sz="2400" i="1" dirty="0"/>
          </a:p>
        </p:txBody>
      </p:sp>
      <p:sp>
        <p:nvSpPr>
          <p:cNvPr id="10" name="TextBox 9"/>
          <p:cNvSpPr txBox="1"/>
          <p:nvPr/>
        </p:nvSpPr>
        <p:spPr>
          <a:xfrm>
            <a:off x="2843808" y="5877272"/>
            <a:ext cx="3157020" cy="830997"/>
          </a:xfrm>
          <a:prstGeom prst="rect">
            <a:avLst/>
          </a:prstGeom>
          <a:noFill/>
        </p:spPr>
        <p:txBody>
          <a:bodyPr wrap="square" rtlCol="0">
            <a:spAutoFit/>
          </a:bodyPr>
          <a:lstStyle/>
          <a:p>
            <a:pPr algn="ctr">
              <a:spcBef>
                <a:spcPct val="20000"/>
              </a:spcBef>
              <a:buClr>
                <a:srgbClr val="FF0000"/>
              </a:buClr>
              <a:buSzPct val="80000"/>
            </a:pPr>
            <a:r>
              <a:rPr lang="de-CH" sz="2400" i="1" dirty="0"/>
              <a:t>The sample </a:t>
            </a:r>
            <a:r>
              <a:rPr lang="de-CH" sz="2400" i="1" dirty="0" err="1"/>
              <a:t>breaks</a:t>
            </a:r>
            <a:r>
              <a:rPr lang="de-CH" sz="2400" i="1" dirty="0"/>
              <a:t> after </a:t>
            </a:r>
            <a:r>
              <a:rPr lang="de-CH" sz="2400" i="1" dirty="0" err="1"/>
              <a:t>the</a:t>
            </a:r>
            <a:r>
              <a:rPr lang="de-CH" sz="2400" i="1" dirty="0"/>
              <a:t> </a:t>
            </a:r>
            <a:r>
              <a:rPr lang="de-CH" sz="2400" i="1" dirty="0" err="1"/>
              <a:t>process</a:t>
            </a:r>
            <a:r>
              <a:rPr lang="de-CH" sz="2400" i="1" dirty="0"/>
              <a:t> end</a:t>
            </a:r>
          </a:p>
        </p:txBody>
      </p:sp>
      <p:grpSp>
        <p:nvGrpSpPr>
          <p:cNvPr id="11" name="Group 10"/>
          <p:cNvGrpSpPr/>
          <p:nvPr/>
        </p:nvGrpSpPr>
        <p:grpSpPr>
          <a:xfrm>
            <a:off x="2051720" y="871059"/>
            <a:ext cx="5184576" cy="5654285"/>
            <a:chOff x="9512065" y="1052736"/>
            <a:chExt cx="5357079" cy="5380855"/>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2065" y="1115176"/>
              <a:ext cx="5201269" cy="5318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2492880" y="1052736"/>
              <a:ext cx="2376264" cy="640251"/>
            </a:xfrm>
            <a:prstGeom prst="rect">
              <a:avLst/>
            </a:prstGeom>
            <a:noFill/>
          </p:spPr>
          <p:txBody>
            <a:bodyPr wrap="square" rtlCol="0">
              <a:spAutoFit/>
            </a:bodyPr>
            <a:lstStyle/>
            <a:p>
              <a:r>
                <a:rPr lang="fr-CH" sz="4000" dirty="0">
                  <a:solidFill>
                    <a:srgbClr val="FF0000"/>
                  </a:solidFill>
                </a:rPr>
                <a:t>WHY!</a:t>
              </a:r>
              <a:endParaRPr lang="de-CH" sz="4000" dirty="0">
                <a:solidFill>
                  <a:srgbClr val="FF0000"/>
                </a:solidFill>
              </a:endParaRPr>
            </a:p>
          </p:txBody>
        </p:sp>
      </p:grpSp>
      <p:pic>
        <p:nvPicPr>
          <p:cNvPr id="14" name="Picture 2" descr="Bildergebnis für 3d manufacturing pro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187" y="2099542"/>
            <a:ext cx="4535321" cy="26289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Bildergebnis für 3d manufacturing proc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2030283"/>
            <a:ext cx="4533546" cy="258177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555776" y="1516722"/>
            <a:ext cx="4005787" cy="461665"/>
          </a:xfrm>
          <a:prstGeom prst="rect">
            <a:avLst/>
          </a:prstGeom>
          <a:noFill/>
        </p:spPr>
        <p:txBody>
          <a:bodyPr wrap="square" rtlCol="0">
            <a:spAutoFit/>
          </a:bodyPr>
          <a:lstStyle/>
          <a:p>
            <a:pPr algn="ctr"/>
            <a:r>
              <a:rPr lang="en-US" sz="2400" i="1" dirty="0"/>
              <a:t>Starting the AM process</a:t>
            </a:r>
          </a:p>
        </p:txBody>
      </p:sp>
      <p:sp>
        <p:nvSpPr>
          <p:cNvPr id="17" name="TextBox 16"/>
          <p:cNvSpPr txBox="1"/>
          <p:nvPr/>
        </p:nvSpPr>
        <p:spPr>
          <a:xfrm>
            <a:off x="1" y="1722689"/>
            <a:ext cx="9134876" cy="646331"/>
          </a:xfrm>
          <a:prstGeom prst="rect">
            <a:avLst/>
          </a:prstGeom>
          <a:noFill/>
        </p:spPr>
        <p:txBody>
          <a:bodyPr wrap="square" rtlCol="0">
            <a:spAutoFit/>
          </a:bodyPr>
          <a:lstStyle/>
          <a:p>
            <a:pPr algn="ctr"/>
            <a:r>
              <a:rPr lang="en-US" sz="3600" i="1" dirty="0">
                <a:solidFill>
                  <a:srgbClr val="FF0000"/>
                </a:solidFill>
              </a:rPr>
              <a:t>What happened to my sample?</a:t>
            </a:r>
          </a:p>
        </p:txBody>
      </p:sp>
      <p:pic>
        <p:nvPicPr>
          <p:cNvPr id="18" name="Picture 21" descr="Bildergebnis für 3d manufacturing"/>
          <p:cNvPicPr>
            <a:picLocks noChangeAspect="1" noChangeArrowheads="1"/>
          </p:cNvPicPr>
          <p:nvPr/>
        </p:nvPicPr>
        <p:blipFill rotWithShape="1">
          <a:blip r:embed="rId5">
            <a:extLst>
              <a:ext uri="{28A0092B-C50C-407E-A947-70E740481C1C}">
                <a14:useLocalDpi xmlns:a14="http://schemas.microsoft.com/office/drawing/2010/main" val="0"/>
              </a:ext>
            </a:extLst>
          </a:blip>
          <a:srcRect t="15554" r="27531" b="24961"/>
          <a:stretch/>
        </p:blipFill>
        <p:spPr bwMode="auto">
          <a:xfrm>
            <a:off x="179512" y="3150904"/>
            <a:ext cx="2870469" cy="1101558"/>
          </a:xfrm>
          <a:prstGeom prst="rect">
            <a:avLst/>
          </a:prstGeom>
          <a:noFill/>
          <a:extLst>
            <a:ext uri="{909E8E84-426E-40DD-AFC4-6F175D3DCCD1}">
              <a14:hiddenFill xmlns:a14="http://schemas.microsoft.com/office/drawing/2010/main">
                <a:solidFill>
                  <a:srgbClr val="FFFFFF"/>
                </a:solidFill>
              </a14:hiddenFill>
            </a:ext>
          </a:extLst>
        </p:spPr>
      </p:pic>
      <p:sp>
        <p:nvSpPr>
          <p:cNvPr id="19" name="Right Arrow 18"/>
          <p:cNvSpPr/>
          <p:nvPr/>
        </p:nvSpPr>
        <p:spPr>
          <a:xfrm rot="8369458">
            <a:off x="1925649" y="2497443"/>
            <a:ext cx="943748" cy="4869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i="1"/>
          </a:p>
        </p:txBody>
      </p:sp>
      <p:pic>
        <p:nvPicPr>
          <p:cNvPr id="20" name="Picture 23" descr="Bildergebnis für 3d manufacturing poros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747" y="4252462"/>
            <a:ext cx="2609850" cy="1752600"/>
          </a:xfrm>
          <a:prstGeom prst="rect">
            <a:avLst/>
          </a:prstGeom>
          <a:noFill/>
          <a:extLst>
            <a:ext uri="{909E8E84-426E-40DD-AFC4-6F175D3DCCD1}">
              <a14:hiddenFill xmlns:a14="http://schemas.microsoft.com/office/drawing/2010/main">
                <a:solidFill>
                  <a:srgbClr val="FFFFFF"/>
                </a:solidFill>
              </a14:hiddenFill>
            </a:ext>
          </a:extLst>
        </p:spPr>
      </p:pic>
      <p:sp>
        <p:nvSpPr>
          <p:cNvPr id="21" name="Right Arrow 20"/>
          <p:cNvSpPr/>
          <p:nvPr/>
        </p:nvSpPr>
        <p:spPr>
          <a:xfrm rot="5400000">
            <a:off x="4077509" y="2473442"/>
            <a:ext cx="850782" cy="4378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i="1"/>
          </a:p>
        </p:txBody>
      </p:sp>
      <p:pic>
        <p:nvPicPr>
          <p:cNvPr id="22" name="Picture 25" descr="Bildergebnis für 3d manufacturing failure"/>
          <p:cNvPicPr>
            <a:picLocks noChangeAspect="1" noChangeArrowheads="1"/>
          </p:cNvPicPr>
          <p:nvPr/>
        </p:nvPicPr>
        <p:blipFill rotWithShape="1">
          <a:blip r:embed="rId7">
            <a:extLst>
              <a:ext uri="{28A0092B-C50C-407E-A947-70E740481C1C}">
                <a14:useLocalDpi xmlns:a14="http://schemas.microsoft.com/office/drawing/2010/main" val="0"/>
              </a:ext>
            </a:extLst>
          </a:blip>
          <a:srcRect t="24781" b="5528"/>
          <a:stretch/>
        </p:blipFill>
        <p:spPr bwMode="auto">
          <a:xfrm>
            <a:off x="3257153" y="4639519"/>
            <a:ext cx="2466975" cy="12877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7" descr="Bildergebnis für 3d manufacturing failure"/>
          <p:cNvPicPr>
            <a:picLocks noChangeAspect="1" noChangeArrowheads="1"/>
          </p:cNvPicPr>
          <p:nvPr/>
        </p:nvPicPr>
        <p:blipFill rotWithShape="1">
          <a:blip r:embed="rId8">
            <a:extLst>
              <a:ext uri="{28A0092B-C50C-407E-A947-70E740481C1C}">
                <a14:useLocalDpi xmlns:a14="http://schemas.microsoft.com/office/drawing/2010/main" val="0"/>
              </a:ext>
            </a:extLst>
          </a:blip>
          <a:srcRect b="23615"/>
          <a:stretch/>
        </p:blipFill>
        <p:spPr bwMode="auto">
          <a:xfrm>
            <a:off x="3248030" y="3117765"/>
            <a:ext cx="2466975" cy="1411477"/>
          </a:xfrm>
          <a:prstGeom prst="rect">
            <a:avLst/>
          </a:prstGeom>
          <a:noFill/>
          <a:extLst>
            <a:ext uri="{909E8E84-426E-40DD-AFC4-6F175D3DCCD1}">
              <a14:hiddenFill xmlns:a14="http://schemas.microsoft.com/office/drawing/2010/main">
                <a:solidFill>
                  <a:srgbClr val="FFFFFF"/>
                </a:solidFill>
              </a14:hiddenFill>
            </a:ext>
          </a:extLst>
        </p:spPr>
      </p:pic>
      <p:sp>
        <p:nvSpPr>
          <p:cNvPr id="24" name="Right Arrow 23"/>
          <p:cNvSpPr/>
          <p:nvPr/>
        </p:nvSpPr>
        <p:spPr>
          <a:xfrm rot="3199067">
            <a:off x="6532695" y="2588536"/>
            <a:ext cx="1021747" cy="437864"/>
          </a:xfrm>
          <a:prstGeom prst="rightArrow">
            <a:avLst>
              <a:gd name="adj1" fmla="val 6078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i="1"/>
          </a:p>
        </p:txBody>
      </p:sp>
      <p:pic>
        <p:nvPicPr>
          <p:cNvPr id="25" name="Picture 24"/>
          <p:cNvPicPr/>
          <p:nvPr/>
        </p:nvPicPr>
        <p:blipFill rotWithShape="1">
          <a:blip r:embed="rId9"/>
          <a:srcRect l="1625" t="42999" r="68592" b="22986"/>
          <a:stretch/>
        </p:blipFill>
        <p:spPr bwMode="auto">
          <a:xfrm>
            <a:off x="5868145" y="3448613"/>
            <a:ext cx="3275856" cy="2140627"/>
          </a:xfrm>
          <a:prstGeom prst="rect">
            <a:avLst/>
          </a:prstGeom>
          <a:ln>
            <a:noFill/>
          </a:ln>
          <a:extLst>
            <a:ext uri="{53640926-AAD7-44D8-BBD7-CCE9431645EC}">
              <a14:shadowObscured xmlns:a14="http://schemas.microsoft.com/office/drawing/2010/main"/>
            </a:ext>
          </a:extLst>
        </p:spPr>
      </p:pic>
      <p:pic>
        <p:nvPicPr>
          <p:cNvPr id="26" name="Picture 19" descr="Pictur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8144" y="3356992"/>
            <a:ext cx="3266733" cy="2191388"/>
          </a:xfrm>
          <a:prstGeom prst="rect">
            <a:avLst/>
          </a:prstGeom>
          <a:noFill/>
          <a:ln w="31750">
            <a:solidFill>
              <a:srgbClr val="FF0000"/>
            </a:solidFill>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24112" y="6616464"/>
            <a:ext cx="8480336" cy="261610"/>
          </a:xfrm>
          <a:prstGeom prst="rect">
            <a:avLst/>
          </a:prstGeom>
          <a:solidFill>
            <a:schemeClr val="bg1"/>
          </a:solidFill>
        </p:spPr>
        <p:txBody>
          <a:bodyPr wrap="square" rtlCol="0">
            <a:spAutoFit/>
          </a:bodyPr>
          <a:lstStyle/>
          <a:p>
            <a:r>
              <a:rPr lang="en-GB" sz="1050" dirty="0"/>
              <a:t>Materials processing with intelligent systems (MICRO-457)                                          Shevchik S. &amp; Hoffmann P.</a:t>
            </a:r>
            <a:endParaRPr lang="en-US" sz="1050" dirty="0"/>
          </a:p>
        </p:txBody>
      </p:sp>
    </p:spTree>
    <p:extLst>
      <p:ext uri="{BB962C8B-B14F-4D97-AF65-F5344CB8AC3E}">
        <p14:creationId xmlns:p14="http://schemas.microsoft.com/office/powerpoint/2010/main" val="65574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xit" presetSubtype="0" fill="hold" grpId="3"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xit" presetSubtype="0" fill="hold" nodeType="withEffect">
                                  <p:stCondLst>
                                    <p:cond delay="0"/>
                                  </p:stCondLst>
                                  <p:childTnLst>
                                    <p:set>
                                      <p:cBhvr>
                                        <p:cTn id="62" dur="1" fill="hold">
                                          <p:stCondLst>
                                            <p:cond delay="0"/>
                                          </p:stCondLst>
                                        </p:cTn>
                                        <p:tgtEl>
                                          <p:spTgt spid="2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childTnLst>
                                </p:cTn>
                              </p:par>
                              <p:par>
                                <p:cTn id="69" presetID="1" presetClass="exit" presetSubtype="0" fill="hold" grpId="0" nodeType="withEffect">
                                  <p:stCondLst>
                                    <p:cond delay="0"/>
                                  </p:stCondLst>
                                  <p:childTnLst>
                                    <p:set>
                                      <p:cBhvr>
                                        <p:cTn id="70" dur="1" fill="hold">
                                          <p:stCondLst>
                                            <p:cond delay="0"/>
                                          </p:stCondLst>
                                        </p:cTn>
                                        <p:tgtEl>
                                          <p:spTgt spid="3"/>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par>
                                <p:cTn id="77" presetID="1" presetClass="exit" presetSubtype="0" fill="hold" grpId="1" nodeType="withEffect">
                                  <p:stCondLst>
                                    <p:cond delay="0"/>
                                  </p:stCondLst>
                                  <p:childTnLst>
                                    <p:set>
                                      <p:cBhvr>
                                        <p:cTn id="78" dur="1" fill="hold">
                                          <p:stCondLst>
                                            <p:cond delay="0"/>
                                          </p:stCondLst>
                                        </p:cTn>
                                        <p:tgtEl>
                                          <p:spTgt spid="19"/>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8"/>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20"/>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8"/>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3"/>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0"/>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4"/>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9"/>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6"/>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7"/>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7"/>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4" grpId="2"/>
      <p:bldP spid="5" grpId="0"/>
      <p:bldP spid="5" grpId="1"/>
      <p:bldP spid="5" grpId="2"/>
      <p:bldP spid="5" grpId="3"/>
      <p:bldP spid="6" grpId="0"/>
      <p:bldP spid="6" grpId="1"/>
      <p:bldP spid="7" grpId="0"/>
      <p:bldP spid="7" grpId="1"/>
      <p:bldP spid="8" grpId="0"/>
      <p:bldP spid="8" grpId="1"/>
      <p:bldP spid="9" grpId="0"/>
      <p:bldP spid="9" grpId="1"/>
      <p:bldP spid="10" grpId="0"/>
      <p:bldP spid="10" grpId="1"/>
      <p:bldP spid="16" grpId="0"/>
      <p:bldP spid="17" grpId="0"/>
      <p:bldP spid="17" grpId="1"/>
      <p:bldP spid="19" grpId="0" animBg="1"/>
      <p:bldP spid="19" grpId="1" animBg="1"/>
      <p:bldP spid="21" grpId="0" animBg="1"/>
      <p:bldP spid="21" grpId="1" animBg="1"/>
      <p:bldP spid="24" grpId="0" animBg="1"/>
      <p:bldP spid="2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dirty="0"/>
              <a:t>Content of the lecture</a:t>
            </a:r>
          </a:p>
        </p:txBody>
      </p:sp>
      <p:sp>
        <p:nvSpPr>
          <p:cNvPr id="10243" name="Rectangle 3"/>
          <p:cNvSpPr>
            <a:spLocks noGrp="1" noChangeArrowheads="1"/>
          </p:cNvSpPr>
          <p:nvPr>
            <p:ph type="body" idx="4294967295"/>
          </p:nvPr>
        </p:nvSpPr>
        <p:spPr>
          <a:xfrm>
            <a:off x="827584" y="1340768"/>
            <a:ext cx="7993062" cy="4824413"/>
          </a:xfrm>
        </p:spPr>
        <p:txBody>
          <a:bodyPr/>
          <a:lstStyle/>
          <a:p>
            <a:pPr>
              <a:defRPr/>
            </a:pPr>
            <a:r>
              <a:rPr lang="en-GB" dirty="0"/>
              <a:t>Who are we?</a:t>
            </a:r>
          </a:p>
          <a:p>
            <a:pPr>
              <a:defRPr/>
            </a:pPr>
            <a:r>
              <a:rPr lang="en-GB" dirty="0"/>
              <a:t>What is advanced materials processing?</a:t>
            </a:r>
          </a:p>
          <a:p>
            <a:pPr>
              <a:defRPr/>
            </a:pPr>
            <a:r>
              <a:rPr lang="fr-CH" dirty="0" err="1"/>
              <a:t>What</a:t>
            </a:r>
            <a:r>
              <a:rPr lang="fr-CH" dirty="0"/>
              <a:t> </a:t>
            </a:r>
            <a:r>
              <a:rPr lang="fr-CH" dirty="0" err="1"/>
              <a:t>is</a:t>
            </a:r>
            <a:r>
              <a:rPr lang="fr-CH" dirty="0"/>
              <a:t> intelligent </a:t>
            </a:r>
            <a:r>
              <a:rPr lang="fr-CH" dirty="0" err="1"/>
              <a:t>systems</a:t>
            </a:r>
            <a:r>
              <a:rPr lang="fr-CH" dirty="0"/>
              <a:t>?</a:t>
            </a:r>
            <a:endParaRPr lang="en-GB" dirty="0"/>
          </a:p>
          <a:p>
            <a:pPr>
              <a:defRPr/>
            </a:pPr>
            <a:r>
              <a:rPr lang="fr-CH" dirty="0" err="1"/>
              <a:t>Why</a:t>
            </a:r>
            <a:r>
              <a:rPr lang="fr-CH" dirty="0"/>
              <a:t> </a:t>
            </a:r>
            <a:r>
              <a:rPr lang="fr-CH" dirty="0" err="1"/>
              <a:t>this</a:t>
            </a:r>
            <a:r>
              <a:rPr lang="fr-CH" dirty="0"/>
              <a:t> lecture?</a:t>
            </a:r>
          </a:p>
          <a:p>
            <a:pPr>
              <a:defRPr/>
            </a:pPr>
            <a:r>
              <a:rPr lang="fr-CH" dirty="0"/>
              <a:t>Main objectives of </a:t>
            </a:r>
            <a:r>
              <a:rPr lang="fr-CH" dirty="0" err="1"/>
              <a:t>this</a:t>
            </a:r>
            <a:r>
              <a:rPr lang="fr-CH" dirty="0"/>
              <a:t> lecture?</a:t>
            </a:r>
          </a:p>
          <a:p>
            <a:pPr lvl="1">
              <a:defRPr/>
            </a:pPr>
            <a:r>
              <a:rPr lang="fr-CH" dirty="0" err="1"/>
              <a:t>Acoustics</a:t>
            </a:r>
            <a:r>
              <a:rPr lang="fr-CH" dirty="0"/>
              <a:t> (use, type, </a:t>
            </a:r>
            <a:r>
              <a:rPr lang="fr-CH" dirty="0" err="1"/>
              <a:t>else</a:t>
            </a:r>
            <a:r>
              <a:rPr lang="fr-CH" dirty="0"/>
              <a:t>)</a:t>
            </a:r>
          </a:p>
          <a:p>
            <a:pPr lvl="1">
              <a:defRPr/>
            </a:pPr>
            <a:r>
              <a:rPr lang="fr-CH" dirty="0" err="1"/>
              <a:t>Optics</a:t>
            </a:r>
            <a:endParaRPr lang="fr-CH" dirty="0"/>
          </a:p>
          <a:p>
            <a:pPr lvl="1">
              <a:defRPr/>
            </a:pPr>
            <a:r>
              <a:rPr lang="fr-CH" dirty="0" err="1"/>
              <a:t>Opto-acoustic</a:t>
            </a:r>
            <a:r>
              <a:rPr lang="fr-CH" dirty="0"/>
              <a:t> (in </a:t>
            </a:r>
            <a:r>
              <a:rPr lang="fr-CH" dirty="0" err="1"/>
              <a:t>particular</a:t>
            </a:r>
            <a:r>
              <a:rPr lang="fr-CH" dirty="0"/>
              <a:t> </a:t>
            </a:r>
            <a:r>
              <a:rPr lang="fr-CH" dirty="0" err="1"/>
              <a:t>Fiber</a:t>
            </a:r>
            <a:r>
              <a:rPr lang="fr-CH" dirty="0"/>
              <a:t> Bragg </a:t>
            </a:r>
            <a:r>
              <a:rPr lang="fr-CH" dirty="0" err="1"/>
              <a:t>Grating</a:t>
            </a:r>
            <a:r>
              <a:rPr lang="fr-CH" dirty="0"/>
              <a:t>)</a:t>
            </a:r>
          </a:p>
          <a:p>
            <a:pPr lvl="1">
              <a:defRPr/>
            </a:pPr>
            <a:r>
              <a:rPr lang="fr-CH" dirty="0"/>
              <a:t>Visual</a:t>
            </a:r>
            <a:endParaRPr lang="en-GB" dirty="0"/>
          </a:p>
        </p:txBody>
      </p:sp>
      <p:sp>
        <p:nvSpPr>
          <p:cNvPr id="4" name="TextBox 3"/>
          <p:cNvSpPr txBox="1"/>
          <p:nvPr/>
        </p:nvSpPr>
        <p:spPr>
          <a:xfrm>
            <a:off x="124112" y="6616464"/>
            <a:ext cx="8480336" cy="261610"/>
          </a:xfrm>
          <a:prstGeom prst="rect">
            <a:avLst/>
          </a:prstGeom>
          <a:solidFill>
            <a:schemeClr val="bg1"/>
          </a:solidFill>
        </p:spPr>
        <p:txBody>
          <a:bodyPr wrap="square" rtlCol="0">
            <a:spAutoFit/>
          </a:bodyPr>
          <a:lstStyle/>
          <a:p>
            <a:r>
              <a:rPr lang="en-GB" sz="1050" dirty="0"/>
              <a:t>Materials processing with intelligent systems (MICRO-457)                                          Shevchik S. &amp; Hoffmann P.</a:t>
            </a:r>
            <a:endParaRPr lang="en-US" sz="1050" dirty="0"/>
          </a:p>
        </p:txBody>
      </p:sp>
    </p:spTree>
    <p:extLst>
      <p:ext uri="{BB962C8B-B14F-4D97-AF65-F5344CB8AC3E}">
        <p14:creationId xmlns:p14="http://schemas.microsoft.com/office/powerpoint/2010/main" val="4247776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fr-FR"/>
              <a:t>Who are we?</a:t>
            </a:r>
            <a:endParaRPr lang="fr-FR" dirty="0"/>
          </a:p>
        </p:txBody>
      </p:sp>
      <p:pic>
        <p:nvPicPr>
          <p:cNvPr id="1025" name="Picture 1" descr="Prof. Dr. Patrik Hoffman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595172"/>
            <a:ext cx="1512168" cy="19940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179512" y="1511941"/>
            <a:ext cx="295232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sng" strike="noStrike" cap="none" normalizeH="0" baseline="0" dirty="0">
                <a:ln>
                  <a:noFill/>
                </a:ln>
                <a:solidFill>
                  <a:schemeClr val="tx1"/>
                </a:solidFill>
                <a:effectLst/>
                <a:latin typeface="Arial" panose="020B0604020202020204" pitchFamily="34" charset="0"/>
              </a:rPr>
              <a:t>Prof. Dr. Patrik Hoffmann</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0" i="0" u="none" strike="noStrike" cap="none" normalizeH="0" baseline="0" dirty="0">
                <a:ln>
                  <a:noFill/>
                </a:ln>
                <a:solidFill>
                  <a:schemeClr val="tx1"/>
                </a:solidFill>
                <a:effectLst/>
                <a:latin typeface="Arial" panose="020B0604020202020204" pitchFamily="34" charset="0"/>
              </a:rPr>
            </a:br>
            <a:r>
              <a:rPr kumimoji="0" lang="en-US" altLang="en-US" sz="1400" b="0" i="0" u="none" strike="noStrike" cap="none" normalizeH="0" baseline="0" dirty="0">
                <a:ln>
                  <a:noFill/>
                </a:ln>
                <a:solidFill>
                  <a:schemeClr val="tx1"/>
                </a:solidFill>
                <a:effectLst/>
                <a:latin typeface="Arial" panose="020B0604020202020204" pitchFamily="34" charset="0"/>
              </a:rPr>
              <a:t>Head of laboratory</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latin typeface="Arial" panose="020B0604020202020204" pitchFamily="34" charset="0"/>
              </a:rPr>
              <a:t>Laboratory for Advanced Materials Processing </a:t>
            </a:r>
            <a:r>
              <a:rPr kumimoji="0" lang="en-US" altLang="en-US" sz="1400" b="0" i="0" u="none" strike="noStrike" cap="none" normalizeH="0" baseline="0" dirty="0">
                <a:ln>
                  <a:noFill/>
                </a:ln>
                <a:solidFill>
                  <a:schemeClr val="tx1"/>
                </a:solidFill>
                <a:effectLst/>
                <a:latin typeface="Arial" panose="020B0604020202020204" pitchFamily="34" charset="0"/>
              </a:rPr>
              <a:t>(LAMP)</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6" name="Rectangle 2"/>
          <p:cNvSpPr>
            <a:spLocks noChangeArrowheads="1"/>
          </p:cNvSpPr>
          <p:nvPr/>
        </p:nvSpPr>
        <p:spPr bwMode="auto">
          <a:xfrm>
            <a:off x="3203848" y="1512074"/>
            <a:ext cx="295232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hangingPunct="0"/>
            <a:r>
              <a:rPr lang="en-US" altLang="en-US" sz="1400" u="sng" dirty="0">
                <a:latin typeface="Arial" panose="020B0604020202020204" pitchFamily="34" charset="0"/>
              </a:rPr>
              <a:t>Dr. Sergey Shevchik</a:t>
            </a:r>
          </a:p>
          <a:p>
            <a:pPr eaLnBrk="0" hangingPunct="0"/>
            <a:endParaRPr lang="en-US" altLang="en-US" sz="1400" dirty="0">
              <a:latin typeface="Arial" panose="020B0604020202020204" pitchFamily="34" charset="0"/>
            </a:endParaRPr>
          </a:p>
          <a:p>
            <a:pPr eaLnBrk="0" hangingPunct="0"/>
            <a:r>
              <a:rPr lang="en-US" altLang="en-US" sz="1400" dirty="0">
                <a:latin typeface="Arial" panose="020B0604020202020204" pitchFamily="34" charset="0"/>
              </a:rPr>
              <a:t>Scientist</a:t>
            </a:r>
          </a:p>
          <a:p>
            <a:pPr eaLnBrk="0" hangingPunct="0"/>
            <a:r>
              <a:rPr lang="de-CH" altLang="en-US" sz="1400" dirty="0">
                <a:latin typeface="Arial" panose="020B0604020202020204" pitchFamily="34" charset="0"/>
              </a:rPr>
              <a:t>Intelligent Manufacturing Group (IMG)</a:t>
            </a:r>
          </a:p>
          <a:p>
            <a:pPr eaLnBrk="0" hangingPunct="0"/>
            <a:endParaRPr lang="en-US" altLang="en-US" sz="1400" dirty="0">
              <a:latin typeface="Arial" panose="020B0604020202020204" pitchFamily="34" charset="0"/>
            </a:endParaRPr>
          </a:p>
          <a:p>
            <a:pPr eaLnBrk="0" hangingPunct="0"/>
            <a:r>
              <a:rPr lang="en-US" altLang="en-US" sz="1400" dirty="0">
                <a:latin typeface="Arial" panose="020B0604020202020204" pitchFamily="34" charset="0"/>
              </a:rPr>
              <a:t>Laboratory for Advanced Materials Processing (LAMP)</a:t>
            </a:r>
          </a:p>
          <a:p>
            <a:pPr eaLnBrk="0" hangingPunct="0"/>
            <a:endParaRPr lang="en-US" altLang="en-US" sz="1400" dirty="0">
              <a:latin typeface="Arial" panose="020B0604020202020204" pitchFamily="34" charset="0"/>
            </a:endParaRPr>
          </a:p>
        </p:txBody>
      </p:sp>
      <p:pic>
        <p:nvPicPr>
          <p:cNvPr id="1026" name="Picture 2" descr="Empa - Advanced Materials Processing - Research Top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3595172"/>
            <a:ext cx="1512168" cy="199406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a:spLocks noChangeArrowheads="1"/>
          </p:cNvSpPr>
          <p:nvPr/>
        </p:nvSpPr>
        <p:spPr bwMode="auto">
          <a:xfrm>
            <a:off x="1439652" y="5964311"/>
            <a:ext cx="61101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hangingPunct="0"/>
            <a:r>
              <a:rPr lang="en-US" altLang="en-US" sz="1400" dirty="0">
                <a:latin typeface="Arial" panose="020B0604020202020204" pitchFamily="34" charset="0"/>
              </a:rPr>
              <a:t>Empa – Swiss Federal Laboratories for Materials Science &amp; Technology</a:t>
            </a:r>
          </a:p>
        </p:txBody>
      </p:sp>
      <p:sp>
        <p:nvSpPr>
          <p:cNvPr id="9" name="Rectangle 2"/>
          <p:cNvSpPr>
            <a:spLocks noChangeArrowheads="1"/>
          </p:cNvSpPr>
          <p:nvPr/>
        </p:nvSpPr>
        <p:spPr bwMode="auto">
          <a:xfrm>
            <a:off x="6300192" y="1511941"/>
            <a:ext cx="295232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hangingPunct="0"/>
            <a:r>
              <a:rPr lang="en-US" altLang="en-US" sz="1400" u="sng" dirty="0">
                <a:latin typeface="Arial" panose="020B0604020202020204" pitchFamily="34" charset="0"/>
              </a:rPr>
              <a:t>Ms. Abdollahinejad, Golnoosh </a:t>
            </a:r>
          </a:p>
          <a:p>
            <a:pPr eaLnBrk="0" hangingPunct="0"/>
            <a:endParaRPr lang="en-US" altLang="en-US" sz="1400" dirty="0">
              <a:latin typeface="Arial" panose="020B0604020202020204" pitchFamily="34" charset="0"/>
            </a:endParaRPr>
          </a:p>
          <a:p>
            <a:pPr eaLnBrk="0" hangingPunct="0"/>
            <a:r>
              <a:rPr lang="en-US" altLang="en-US" sz="1400" dirty="0">
                <a:latin typeface="Arial" panose="020B0604020202020204" pitchFamily="34" charset="0"/>
              </a:rPr>
              <a:t>PhD </a:t>
            </a:r>
          </a:p>
          <a:p>
            <a:pPr eaLnBrk="0" hangingPunct="0"/>
            <a:r>
              <a:rPr lang="de-CH" altLang="en-US" sz="1400" dirty="0">
                <a:latin typeface="Arial" panose="020B0604020202020204" pitchFamily="34" charset="0"/>
              </a:rPr>
              <a:t>Intelligent Manufacturing Group (IMG)</a:t>
            </a:r>
          </a:p>
          <a:p>
            <a:pPr eaLnBrk="0" hangingPunct="0"/>
            <a:endParaRPr lang="en-US" altLang="en-US" sz="1400" dirty="0">
              <a:latin typeface="Arial" panose="020B0604020202020204" pitchFamily="34" charset="0"/>
            </a:endParaRPr>
          </a:p>
          <a:p>
            <a:pPr eaLnBrk="0" hangingPunct="0"/>
            <a:r>
              <a:rPr lang="en-US" altLang="en-US" sz="1400" dirty="0">
                <a:latin typeface="Arial" panose="020B0604020202020204" pitchFamily="34" charset="0"/>
              </a:rPr>
              <a:t>Laboratory for Advanced Materials Processing (LAMP)</a:t>
            </a:r>
          </a:p>
          <a:p>
            <a:pPr eaLnBrk="0" hangingPunct="0"/>
            <a:endParaRPr lang="en-US" altLang="en-US" sz="1400" dirty="0">
              <a:latin typeface="Arial" panose="020B0604020202020204" pitchFamily="34" charset="0"/>
            </a:endParaRPr>
          </a:p>
        </p:txBody>
      </p:sp>
      <p:pic>
        <p:nvPicPr>
          <p:cNvPr id="1030" name="Picture 6" descr="Golnoosh Abdollahinejad - PhD Student - École polytechnique fédérale de  Lausanne | Linked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328" y="3595172"/>
            <a:ext cx="1994068" cy="19940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4112" y="6616464"/>
            <a:ext cx="8480336" cy="261610"/>
          </a:xfrm>
          <a:prstGeom prst="rect">
            <a:avLst/>
          </a:prstGeom>
          <a:solidFill>
            <a:schemeClr val="bg1"/>
          </a:solidFill>
        </p:spPr>
        <p:txBody>
          <a:bodyPr wrap="square" rtlCol="0">
            <a:spAutoFit/>
          </a:bodyPr>
          <a:lstStyle/>
          <a:p>
            <a:r>
              <a:rPr lang="en-GB" sz="1050" dirty="0"/>
              <a:t>Materials processing with intelligent systems (MICRO-457)                                          Shevchik S. &amp; Hoffmann P.</a:t>
            </a:r>
            <a:endParaRPr lang="en-US" sz="1050" dirty="0"/>
          </a:p>
        </p:txBody>
      </p:sp>
    </p:spTree>
    <p:extLst>
      <p:ext uri="{BB962C8B-B14F-4D97-AF65-F5344CB8AC3E}">
        <p14:creationId xmlns:p14="http://schemas.microsoft.com/office/powerpoint/2010/main" val="4064073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fr-FR" dirty="0" err="1"/>
              <a:t>What</a:t>
            </a:r>
            <a:r>
              <a:rPr lang="fr-FR" dirty="0"/>
              <a:t> </a:t>
            </a:r>
            <a:r>
              <a:rPr lang="fr-FR" dirty="0" err="1"/>
              <a:t>is</a:t>
            </a:r>
            <a:r>
              <a:rPr lang="fr-FR" dirty="0"/>
              <a:t> </a:t>
            </a:r>
            <a:r>
              <a:rPr lang="fr-FR" dirty="0" err="1"/>
              <a:t>advanced</a:t>
            </a:r>
            <a:r>
              <a:rPr lang="fr-FR" dirty="0"/>
              <a:t> </a:t>
            </a:r>
            <a:r>
              <a:rPr lang="fr-FR" dirty="0" err="1"/>
              <a:t>materials</a:t>
            </a:r>
            <a:r>
              <a:rPr lang="fr-FR" dirty="0"/>
              <a:t> </a:t>
            </a:r>
            <a:r>
              <a:rPr lang="fr-FR" dirty="0" err="1"/>
              <a:t>processing</a:t>
            </a:r>
            <a:r>
              <a:rPr lang="fr-FR" dirty="0"/>
              <a:t>?</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24" y="4992207"/>
            <a:ext cx="2237536" cy="1505862"/>
          </a:xfrm>
          <a:prstGeom prst="rect">
            <a:avLst/>
          </a:prstGeom>
        </p:spPr>
      </p:pic>
      <p:pic>
        <p:nvPicPr>
          <p:cNvPr id="6" name="Grafik 4"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5035" r="12093" b="4960"/>
          <a:stretch/>
        </p:blipFill>
        <p:spPr bwMode="auto">
          <a:xfrm>
            <a:off x="5940151" y="2212847"/>
            <a:ext cx="3114947" cy="302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p:nvSpPr>
        <p:spPr>
          <a:xfrm>
            <a:off x="174224" y="1196752"/>
            <a:ext cx="8646248" cy="1631216"/>
          </a:xfrm>
          <a:prstGeom prst="rect">
            <a:avLst/>
          </a:prstGeom>
        </p:spPr>
        <p:txBody>
          <a:bodyPr wrap="square">
            <a:spAutoFit/>
          </a:bodyPr>
          <a:lstStyle/>
          <a:p>
            <a:r>
              <a:rPr lang="en-US" sz="2000" b="1" dirty="0"/>
              <a:t>Advanced materials processing (and manufacturing)</a:t>
            </a:r>
            <a:r>
              <a:rPr lang="en-US" sz="2000" dirty="0"/>
              <a:t> is the use of innovative technology to improve products or processes, with the relevant technology being described as "advanced," "innovative," or “cutting edge“. </a:t>
            </a:r>
          </a:p>
          <a:p>
            <a:endParaRPr lang="en-US" sz="2000" i="1" dirty="0"/>
          </a:p>
          <a:p>
            <a:r>
              <a:rPr lang="en-US" sz="2000" i="1" dirty="0"/>
              <a:t>Source Wikipedia</a:t>
            </a:r>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696" y="3536286"/>
            <a:ext cx="4665709" cy="2199178"/>
          </a:xfrm>
          <a:prstGeom prst="rect">
            <a:avLst/>
          </a:prstGeom>
        </p:spPr>
      </p:pic>
      <p:sp>
        <p:nvSpPr>
          <p:cNvPr id="8" name="TextBox 7"/>
          <p:cNvSpPr txBox="1"/>
          <p:nvPr/>
        </p:nvSpPr>
        <p:spPr>
          <a:xfrm>
            <a:off x="124112" y="6616464"/>
            <a:ext cx="8480336" cy="261610"/>
          </a:xfrm>
          <a:prstGeom prst="rect">
            <a:avLst/>
          </a:prstGeom>
          <a:solidFill>
            <a:schemeClr val="bg1"/>
          </a:solidFill>
        </p:spPr>
        <p:txBody>
          <a:bodyPr wrap="square" rtlCol="0">
            <a:spAutoFit/>
          </a:bodyPr>
          <a:lstStyle/>
          <a:p>
            <a:r>
              <a:rPr lang="en-GB" sz="1050" dirty="0"/>
              <a:t>Materials processing with intelligent systems (MICRO-457)                                          Shevchik S. &amp; Hoffmann P.</a:t>
            </a:r>
            <a:endParaRPr lang="en-US" sz="1050" dirty="0"/>
          </a:p>
        </p:txBody>
      </p:sp>
    </p:spTree>
    <p:extLst>
      <p:ext uri="{BB962C8B-B14F-4D97-AF65-F5344CB8AC3E}">
        <p14:creationId xmlns:p14="http://schemas.microsoft.com/office/powerpoint/2010/main" val="2038640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fr-FR" dirty="0" err="1"/>
              <a:t>What</a:t>
            </a:r>
            <a:r>
              <a:rPr lang="fr-FR" dirty="0"/>
              <a:t> are intelligent </a:t>
            </a:r>
            <a:r>
              <a:rPr lang="fr-FR" dirty="0" err="1"/>
              <a:t>systems</a:t>
            </a:r>
            <a:r>
              <a:rPr lang="fr-FR" dirty="0"/>
              <a:t>?</a:t>
            </a:r>
          </a:p>
        </p:txBody>
      </p:sp>
      <p:sp>
        <p:nvSpPr>
          <p:cNvPr id="4" name="Rectangle 3"/>
          <p:cNvSpPr txBox="1">
            <a:spLocks noChangeArrowheads="1"/>
          </p:cNvSpPr>
          <p:nvPr/>
        </p:nvSpPr>
        <p:spPr bwMode="auto">
          <a:xfrm>
            <a:off x="395536" y="1412875"/>
            <a:ext cx="7993062" cy="4824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a:lstStyle>
          <a:p>
            <a:pPr>
              <a:defRPr/>
            </a:pPr>
            <a:r>
              <a:rPr lang="en-GB" kern="0" dirty="0"/>
              <a:t>Definition</a:t>
            </a:r>
          </a:p>
          <a:p>
            <a:pPr lvl="1">
              <a:defRPr/>
            </a:pPr>
            <a:r>
              <a:rPr lang="en-GB" kern="0" dirty="0"/>
              <a:t>An intelligent system is a machine with an embedded, Internet-connected computer that has the capacity to gather and </a:t>
            </a:r>
            <a:r>
              <a:rPr lang="en-GB" kern="0" dirty="0" err="1"/>
              <a:t>analyze</a:t>
            </a:r>
            <a:r>
              <a:rPr lang="en-GB" kern="0" dirty="0"/>
              <a:t> data and communicate with other systems. Other criteria for intelligent systems include the capacity to learn from experience, security, connectivity, the ability to adapt according to current data and the capacity for remote monitoring and management.</a:t>
            </a:r>
          </a:p>
          <a:p>
            <a:pPr lvl="1">
              <a:defRPr/>
            </a:pPr>
            <a:endParaRPr lang="en-GB" sz="1100" kern="0" dirty="0"/>
          </a:p>
          <a:p>
            <a:pPr marL="0" indent="0">
              <a:buNone/>
              <a:defRPr/>
            </a:pPr>
            <a:r>
              <a:rPr lang="en-GB" sz="2200" i="1" kern="0" dirty="0"/>
              <a:t>Margaret Rouse WhatIs.com</a:t>
            </a:r>
          </a:p>
        </p:txBody>
      </p:sp>
      <p:sp>
        <p:nvSpPr>
          <p:cNvPr id="5" name="TextBox 4"/>
          <p:cNvSpPr txBox="1"/>
          <p:nvPr/>
        </p:nvSpPr>
        <p:spPr>
          <a:xfrm>
            <a:off x="124112" y="6616464"/>
            <a:ext cx="8480336" cy="261610"/>
          </a:xfrm>
          <a:prstGeom prst="rect">
            <a:avLst/>
          </a:prstGeom>
          <a:solidFill>
            <a:schemeClr val="bg1"/>
          </a:solidFill>
        </p:spPr>
        <p:txBody>
          <a:bodyPr wrap="square" rtlCol="0">
            <a:spAutoFit/>
          </a:bodyPr>
          <a:lstStyle/>
          <a:p>
            <a:r>
              <a:rPr lang="en-GB" sz="1050" dirty="0"/>
              <a:t>Materials processing with intelligent systems (MICRO-457)                                          Shevchik S. &amp; Hoffmann P.</a:t>
            </a:r>
            <a:endParaRPr lang="en-US" sz="1050" dirty="0"/>
          </a:p>
        </p:txBody>
      </p:sp>
    </p:spTree>
    <p:extLst>
      <p:ext uri="{BB962C8B-B14F-4D97-AF65-F5344CB8AC3E}">
        <p14:creationId xmlns:p14="http://schemas.microsoft.com/office/powerpoint/2010/main" val="3839711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fr-FR" dirty="0" err="1"/>
              <a:t>What</a:t>
            </a:r>
            <a:r>
              <a:rPr lang="fr-FR" dirty="0"/>
              <a:t> are intelligent </a:t>
            </a:r>
            <a:r>
              <a:rPr lang="fr-FR" dirty="0" err="1"/>
              <a:t>systems</a:t>
            </a:r>
            <a:r>
              <a:rPr lang="fr-FR" dirty="0"/>
              <a:t>?</a:t>
            </a:r>
          </a:p>
        </p:txBody>
      </p:sp>
      <p:sp>
        <p:nvSpPr>
          <p:cNvPr id="4" name="Rectangle 3"/>
          <p:cNvSpPr txBox="1">
            <a:spLocks noChangeArrowheads="1"/>
          </p:cNvSpPr>
          <p:nvPr/>
        </p:nvSpPr>
        <p:spPr bwMode="auto">
          <a:xfrm>
            <a:off x="395536" y="1412875"/>
            <a:ext cx="7993062" cy="4824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a:lstStyle>
          <a:p>
            <a:pPr>
              <a:defRPr/>
            </a:pPr>
            <a:r>
              <a:rPr lang="en-GB" kern="0" dirty="0"/>
              <a:t>Definition</a:t>
            </a:r>
          </a:p>
          <a:p>
            <a:pPr lvl="1">
              <a:defRPr/>
            </a:pPr>
            <a:r>
              <a:rPr lang="en-GB" kern="0" dirty="0"/>
              <a:t>Intelligent systems are embedded with elements of artificial intelligence and are emerging in response to the convergence of the virtual and physical worlds through the development of autonomous systems, wearable technologies, robotic co-workers, smart devices, drone technology, augmented reality, intelligent houses, digital twins, intelligent manufacturing, and many other applications. </a:t>
            </a:r>
          </a:p>
          <a:p>
            <a:pPr marL="457200" lvl="1" indent="0">
              <a:buNone/>
              <a:defRPr/>
            </a:pPr>
            <a:endParaRPr lang="en-GB" sz="1800" i="1" kern="0" dirty="0"/>
          </a:p>
          <a:p>
            <a:pPr marL="0" indent="0">
              <a:buNone/>
              <a:defRPr/>
            </a:pPr>
            <a:r>
              <a:rPr lang="da-DK" sz="2200" i="1" kern="0" dirty="0"/>
              <a:t>Center for Intelligent Systems (CIS) </a:t>
            </a:r>
            <a:r>
              <a:rPr lang="en-GB" sz="2200" i="1" kern="0" dirty="0"/>
              <a:t>EPFL</a:t>
            </a:r>
          </a:p>
        </p:txBody>
      </p:sp>
      <p:sp>
        <p:nvSpPr>
          <p:cNvPr id="5" name="TextBox 4"/>
          <p:cNvSpPr txBox="1"/>
          <p:nvPr/>
        </p:nvSpPr>
        <p:spPr>
          <a:xfrm>
            <a:off x="124112" y="6616464"/>
            <a:ext cx="8480336" cy="261610"/>
          </a:xfrm>
          <a:prstGeom prst="rect">
            <a:avLst/>
          </a:prstGeom>
          <a:solidFill>
            <a:schemeClr val="bg1"/>
          </a:solidFill>
        </p:spPr>
        <p:txBody>
          <a:bodyPr wrap="square" rtlCol="0">
            <a:spAutoFit/>
          </a:bodyPr>
          <a:lstStyle/>
          <a:p>
            <a:r>
              <a:rPr lang="en-GB" sz="1050" dirty="0"/>
              <a:t>Materials processing with intelligent systems (MICRO-457)                                          Shevchik S. &amp; Hoffmann P.</a:t>
            </a:r>
            <a:endParaRPr lang="en-US" sz="1050" dirty="0"/>
          </a:p>
        </p:txBody>
      </p:sp>
    </p:spTree>
    <p:extLst>
      <p:ext uri="{BB962C8B-B14F-4D97-AF65-F5344CB8AC3E}">
        <p14:creationId xmlns:p14="http://schemas.microsoft.com/office/powerpoint/2010/main" val="1148869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fr-FR" dirty="0"/>
              <a:t>LASER</a:t>
            </a:r>
          </a:p>
        </p:txBody>
      </p:sp>
      <p:sp>
        <p:nvSpPr>
          <p:cNvPr id="108547" name="Text Box 3"/>
          <p:cNvSpPr txBox="1">
            <a:spLocks noChangeArrowheads="1"/>
          </p:cNvSpPr>
          <p:nvPr/>
        </p:nvSpPr>
        <p:spPr bwMode="auto">
          <a:xfrm>
            <a:off x="5076825" y="1260475"/>
            <a:ext cx="2062163" cy="1695450"/>
          </a:xfrm>
          <a:prstGeom prst="rect">
            <a:avLst/>
          </a:prstGeom>
          <a:noFill/>
          <a:ln w="12700">
            <a:noFill/>
            <a:miter lim="800000"/>
            <a:headEnd/>
            <a:tailEnd/>
          </a:ln>
        </p:spPr>
        <p:txBody>
          <a:bodyPr wrap="none">
            <a:spAutoFit/>
          </a:bodyPr>
          <a:lstStyle/>
          <a:p>
            <a:pPr eaLnBrk="0" hangingPunct="0">
              <a:buFontTx/>
              <a:buChar char="•"/>
            </a:pPr>
            <a:r>
              <a:rPr lang="en-US" sz="2100">
                <a:solidFill>
                  <a:srgbClr val="FF9900"/>
                </a:solidFill>
              </a:rPr>
              <a:t>  </a:t>
            </a:r>
            <a:r>
              <a:rPr lang="en-US" sz="2100" b="1">
                <a:solidFill>
                  <a:srgbClr val="FF9900"/>
                </a:solidFill>
              </a:rPr>
              <a:t>L</a:t>
            </a:r>
            <a:r>
              <a:rPr lang="en-US" sz="2100"/>
              <a:t>egal </a:t>
            </a:r>
          </a:p>
          <a:p>
            <a:pPr eaLnBrk="0" hangingPunct="0">
              <a:buFontTx/>
              <a:buChar char="•"/>
            </a:pPr>
            <a:r>
              <a:rPr lang="en-US" sz="2100">
                <a:solidFill>
                  <a:srgbClr val="FF9900"/>
                </a:solidFill>
              </a:rPr>
              <a:t>  </a:t>
            </a:r>
            <a:r>
              <a:rPr lang="en-US" sz="2100" b="1">
                <a:solidFill>
                  <a:srgbClr val="FF9900"/>
                </a:solidFill>
              </a:rPr>
              <a:t>A</a:t>
            </a:r>
            <a:r>
              <a:rPr lang="en-US" sz="2100"/>
              <a:t>musement of </a:t>
            </a:r>
          </a:p>
          <a:p>
            <a:pPr eaLnBrk="0" hangingPunct="0">
              <a:buFontTx/>
              <a:buChar char="•"/>
            </a:pPr>
            <a:r>
              <a:rPr lang="en-US" sz="2100">
                <a:solidFill>
                  <a:srgbClr val="FF9900"/>
                </a:solidFill>
              </a:rPr>
              <a:t>  </a:t>
            </a:r>
            <a:r>
              <a:rPr lang="en-US" sz="2100" b="1">
                <a:solidFill>
                  <a:srgbClr val="FF9900"/>
                </a:solidFill>
              </a:rPr>
              <a:t>S</a:t>
            </a:r>
            <a:r>
              <a:rPr lang="en-US" sz="2100"/>
              <a:t>tudents</a:t>
            </a:r>
          </a:p>
          <a:p>
            <a:pPr eaLnBrk="0" hangingPunct="0">
              <a:buFontTx/>
              <a:buChar char="•"/>
            </a:pPr>
            <a:r>
              <a:rPr lang="en-US" sz="2100">
                <a:solidFill>
                  <a:srgbClr val="FF9900"/>
                </a:solidFill>
              </a:rPr>
              <a:t>  </a:t>
            </a:r>
            <a:r>
              <a:rPr lang="en-US" sz="2100" b="1">
                <a:solidFill>
                  <a:srgbClr val="FF9900"/>
                </a:solidFill>
              </a:rPr>
              <a:t>E</a:t>
            </a:r>
            <a:r>
              <a:rPr lang="en-US" sz="2100"/>
              <a:t>ngineers and</a:t>
            </a:r>
          </a:p>
          <a:p>
            <a:pPr eaLnBrk="0" hangingPunct="0">
              <a:buFontTx/>
              <a:buChar char="•"/>
            </a:pPr>
            <a:r>
              <a:rPr lang="en-US" sz="2100">
                <a:solidFill>
                  <a:srgbClr val="FF9900"/>
                </a:solidFill>
              </a:rPr>
              <a:t>  </a:t>
            </a:r>
            <a:r>
              <a:rPr lang="en-US" sz="2100" b="1">
                <a:solidFill>
                  <a:srgbClr val="FF9900"/>
                </a:solidFill>
              </a:rPr>
              <a:t>R</a:t>
            </a:r>
            <a:r>
              <a:rPr lang="en-US" sz="2100"/>
              <a:t>esearchers</a:t>
            </a:r>
          </a:p>
        </p:txBody>
      </p:sp>
      <p:sp>
        <p:nvSpPr>
          <p:cNvPr id="108548" name="Text Box 4"/>
          <p:cNvSpPr txBox="1">
            <a:spLocks noChangeArrowheads="1"/>
          </p:cNvSpPr>
          <p:nvPr/>
        </p:nvSpPr>
        <p:spPr bwMode="auto">
          <a:xfrm>
            <a:off x="1565275" y="1260475"/>
            <a:ext cx="2197100" cy="1695450"/>
          </a:xfrm>
          <a:prstGeom prst="rect">
            <a:avLst/>
          </a:prstGeom>
          <a:noFill/>
          <a:ln w="12700">
            <a:noFill/>
            <a:miter lim="800000"/>
            <a:headEnd/>
            <a:tailEnd/>
          </a:ln>
        </p:spPr>
        <p:txBody>
          <a:bodyPr wrap="none">
            <a:spAutoFit/>
          </a:bodyPr>
          <a:lstStyle/>
          <a:p>
            <a:pPr eaLnBrk="0" hangingPunct="0">
              <a:buFontTx/>
              <a:buChar char="•"/>
            </a:pPr>
            <a:r>
              <a:rPr lang="en-US" sz="2100">
                <a:solidFill>
                  <a:srgbClr val="FF9900"/>
                </a:solidFill>
              </a:rPr>
              <a:t>  </a:t>
            </a:r>
            <a:r>
              <a:rPr lang="en-US" sz="2100" b="1">
                <a:solidFill>
                  <a:srgbClr val="FF9900"/>
                </a:solidFill>
              </a:rPr>
              <a:t>L</a:t>
            </a:r>
            <a:r>
              <a:rPr lang="en-US" sz="2100"/>
              <a:t>ight</a:t>
            </a:r>
          </a:p>
          <a:p>
            <a:pPr eaLnBrk="0" hangingPunct="0">
              <a:buFontTx/>
              <a:buChar char="•"/>
            </a:pPr>
            <a:r>
              <a:rPr lang="en-US" sz="2100">
                <a:solidFill>
                  <a:srgbClr val="FF9900"/>
                </a:solidFill>
              </a:rPr>
              <a:t>  </a:t>
            </a:r>
            <a:r>
              <a:rPr lang="en-US" sz="2100" b="1">
                <a:solidFill>
                  <a:srgbClr val="FF9900"/>
                </a:solidFill>
              </a:rPr>
              <a:t>A</a:t>
            </a:r>
            <a:r>
              <a:rPr lang="en-US" sz="2100"/>
              <a:t>mplification by </a:t>
            </a:r>
          </a:p>
          <a:p>
            <a:pPr eaLnBrk="0" hangingPunct="0">
              <a:buFontTx/>
              <a:buChar char="•"/>
            </a:pPr>
            <a:r>
              <a:rPr lang="en-US" sz="2100">
                <a:solidFill>
                  <a:srgbClr val="FF9900"/>
                </a:solidFill>
              </a:rPr>
              <a:t>  </a:t>
            </a:r>
            <a:r>
              <a:rPr lang="en-US" sz="2100" b="1">
                <a:solidFill>
                  <a:srgbClr val="FF9900"/>
                </a:solidFill>
              </a:rPr>
              <a:t>S</a:t>
            </a:r>
            <a:r>
              <a:rPr lang="en-US" sz="2100"/>
              <a:t>timulated</a:t>
            </a:r>
          </a:p>
          <a:p>
            <a:pPr eaLnBrk="0" hangingPunct="0">
              <a:buFontTx/>
              <a:buChar char="•"/>
            </a:pPr>
            <a:r>
              <a:rPr lang="en-US" sz="2100">
                <a:solidFill>
                  <a:srgbClr val="FF9900"/>
                </a:solidFill>
              </a:rPr>
              <a:t>  </a:t>
            </a:r>
            <a:r>
              <a:rPr lang="en-US" sz="2100" b="1">
                <a:solidFill>
                  <a:srgbClr val="FF9900"/>
                </a:solidFill>
              </a:rPr>
              <a:t>E</a:t>
            </a:r>
            <a:r>
              <a:rPr lang="en-US" sz="2100"/>
              <a:t>mission</a:t>
            </a:r>
          </a:p>
          <a:p>
            <a:pPr eaLnBrk="0" hangingPunct="0">
              <a:buFontTx/>
              <a:buChar char="•"/>
            </a:pPr>
            <a:r>
              <a:rPr lang="en-US" sz="2100">
                <a:solidFill>
                  <a:srgbClr val="FF9900"/>
                </a:solidFill>
              </a:rPr>
              <a:t>  </a:t>
            </a:r>
            <a:r>
              <a:rPr lang="en-US" sz="2100" b="1">
                <a:solidFill>
                  <a:srgbClr val="FF9900"/>
                </a:solidFill>
              </a:rPr>
              <a:t>R</a:t>
            </a:r>
            <a:r>
              <a:rPr lang="en-US" sz="2100"/>
              <a:t>adiation</a:t>
            </a:r>
          </a:p>
        </p:txBody>
      </p:sp>
      <p:sp>
        <p:nvSpPr>
          <p:cNvPr id="108549" name="Text Box 5"/>
          <p:cNvSpPr txBox="1">
            <a:spLocks noChangeArrowheads="1"/>
          </p:cNvSpPr>
          <p:nvPr/>
        </p:nvSpPr>
        <p:spPr bwMode="auto">
          <a:xfrm>
            <a:off x="607099" y="5085184"/>
            <a:ext cx="7958137" cy="1192213"/>
          </a:xfrm>
          <a:prstGeom prst="rect">
            <a:avLst/>
          </a:prstGeom>
          <a:noFill/>
          <a:ln w="12700">
            <a:noFill/>
            <a:miter lim="800000"/>
            <a:headEnd/>
            <a:tailEnd/>
          </a:ln>
        </p:spPr>
        <p:txBody>
          <a:bodyPr>
            <a:spAutoFit/>
          </a:bodyPr>
          <a:lstStyle/>
          <a:p>
            <a:pPr marL="444500" indent="-444500" eaLnBrk="0" hangingPunct="0">
              <a:spcBef>
                <a:spcPct val="50000"/>
              </a:spcBef>
            </a:pPr>
            <a:r>
              <a:rPr lang="de-DE" dirty="0"/>
              <a:t>Basics of </a:t>
            </a:r>
            <a:r>
              <a:rPr lang="de-DE" dirty="0" err="1"/>
              <a:t>lasers</a:t>
            </a:r>
            <a:r>
              <a:rPr lang="de-DE" dirty="0"/>
              <a:t> in </a:t>
            </a:r>
            <a:r>
              <a:rPr lang="de-DE" dirty="0" err="1"/>
              <a:t>case</a:t>
            </a:r>
            <a:r>
              <a:rPr lang="de-DE" dirty="0"/>
              <a:t> of </a:t>
            </a:r>
            <a:r>
              <a:rPr lang="de-DE" dirty="0" err="1"/>
              <a:t>interest</a:t>
            </a:r>
            <a:r>
              <a:rPr lang="de-DE" dirty="0"/>
              <a:t>:</a:t>
            </a:r>
          </a:p>
          <a:p>
            <a:pPr marL="444500" indent="-444500" eaLnBrk="0" hangingPunct="0">
              <a:spcBef>
                <a:spcPct val="50000"/>
              </a:spcBef>
            </a:pPr>
            <a:r>
              <a:rPr lang="en-US" b="1" dirty="0"/>
              <a:t>	Principles of Lasers</a:t>
            </a:r>
            <a:r>
              <a:rPr lang="en-US" dirty="0"/>
              <a:t>. by </a:t>
            </a:r>
            <a:r>
              <a:rPr lang="en-US" b="1" dirty="0" err="1"/>
              <a:t>Orazio</a:t>
            </a:r>
            <a:r>
              <a:rPr lang="en-US" b="1" dirty="0"/>
              <a:t> </a:t>
            </a:r>
            <a:r>
              <a:rPr lang="en-US" b="1" dirty="0" err="1"/>
              <a:t>Svelto</a:t>
            </a:r>
            <a:r>
              <a:rPr lang="en-US" b="1" dirty="0"/>
              <a:t> (Springer, 5ed. 2010)</a:t>
            </a:r>
            <a:r>
              <a:rPr lang="en-US" dirty="0"/>
              <a:t>. </a:t>
            </a:r>
          </a:p>
          <a:p>
            <a:pPr marL="444500" indent="-444500" eaLnBrk="0" hangingPunct="0">
              <a:spcBef>
                <a:spcPct val="50000"/>
              </a:spcBef>
            </a:pPr>
            <a:r>
              <a:rPr lang="de-DE" b="1" dirty="0"/>
              <a:t>	Lasers</a:t>
            </a:r>
            <a:r>
              <a:rPr lang="de-DE" dirty="0"/>
              <a:t>. </a:t>
            </a:r>
            <a:r>
              <a:rPr lang="de-DE" dirty="0" err="1"/>
              <a:t>by</a:t>
            </a:r>
            <a:r>
              <a:rPr lang="de-DE" dirty="0"/>
              <a:t> </a:t>
            </a:r>
            <a:r>
              <a:rPr lang="de-DE" b="1" dirty="0"/>
              <a:t>Anthony E. </a:t>
            </a:r>
            <a:r>
              <a:rPr lang="de-DE" b="1" dirty="0" err="1"/>
              <a:t>Siegman</a:t>
            </a:r>
            <a:r>
              <a:rPr lang="de-DE" dirty="0"/>
              <a:t>.</a:t>
            </a:r>
            <a:r>
              <a:rPr lang="de-DE" b="1" dirty="0"/>
              <a:t> (</a:t>
            </a:r>
            <a:r>
              <a:rPr lang="de-DE" b="1" dirty="0" err="1"/>
              <a:t>Univ</a:t>
            </a:r>
            <a:r>
              <a:rPr lang="de-DE" b="1" dirty="0"/>
              <a:t> Science Books, 1986)</a:t>
            </a:r>
            <a:endParaRPr lang="en-US" dirty="0"/>
          </a:p>
        </p:txBody>
      </p:sp>
      <p:pic>
        <p:nvPicPr>
          <p:cNvPr id="6" name="Picture 5" descr="argonlasersplitoutput2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3207756"/>
            <a:ext cx="2016224" cy="13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4112" y="6616464"/>
            <a:ext cx="8480336" cy="261610"/>
          </a:xfrm>
          <a:prstGeom prst="rect">
            <a:avLst/>
          </a:prstGeom>
          <a:solidFill>
            <a:schemeClr val="bg1"/>
          </a:solidFill>
        </p:spPr>
        <p:txBody>
          <a:bodyPr wrap="square" rtlCol="0">
            <a:spAutoFit/>
          </a:bodyPr>
          <a:lstStyle/>
          <a:p>
            <a:r>
              <a:rPr lang="en-GB" sz="1050" dirty="0"/>
              <a:t>Materials processing with intelligent systems (MICRO-457)                                          Shevchik S. &amp; Hoffmann P.</a:t>
            </a:r>
            <a:endParaRPr lang="en-US" sz="1050" dirty="0"/>
          </a:p>
        </p:txBody>
      </p:sp>
    </p:spTree>
    <p:extLst>
      <p:ext uri="{BB962C8B-B14F-4D97-AF65-F5344CB8AC3E}">
        <p14:creationId xmlns:p14="http://schemas.microsoft.com/office/powerpoint/2010/main" val="213224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5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P spid="108548" grpId="0"/>
      <p:bldP spid="1085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Laser </a:t>
            </a:r>
            <a:r>
              <a:rPr lang="de-DE" dirty="0" err="1"/>
              <a:t>processing</a:t>
            </a:r>
            <a:r>
              <a:rPr lang="de-DE" dirty="0"/>
              <a:t>: </a:t>
            </a:r>
            <a:r>
              <a:rPr lang="de-DE" dirty="0" err="1"/>
              <a:t>some</a:t>
            </a:r>
            <a:r>
              <a:rPr lang="de-DE" dirty="0"/>
              <a:t> </a:t>
            </a:r>
            <a:r>
              <a:rPr lang="de-DE" dirty="0" err="1"/>
              <a:t>nice</a:t>
            </a:r>
            <a:r>
              <a:rPr lang="de-DE" dirty="0"/>
              <a:t> </a:t>
            </a:r>
            <a:r>
              <a:rPr lang="de-DE" dirty="0" err="1"/>
              <a:t>examples</a:t>
            </a:r>
            <a:endParaRPr lang="en-GB" dirty="0"/>
          </a:p>
        </p:txBody>
      </p:sp>
      <p:pic>
        <p:nvPicPr>
          <p:cNvPr id="5" name="LT2_11_22-31-MODEL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58419" y="2673424"/>
            <a:ext cx="2885581" cy="2164186"/>
          </a:xfrm>
          <a:prstGeom prst="rect">
            <a:avLst/>
          </a:prstGeom>
        </p:spPr>
      </p:pic>
      <p:sp>
        <p:nvSpPr>
          <p:cNvPr id="6" name="TextBox 5"/>
          <p:cNvSpPr txBox="1"/>
          <p:nvPr/>
        </p:nvSpPr>
        <p:spPr>
          <a:xfrm>
            <a:off x="1403648" y="6021288"/>
            <a:ext cx="2520280" cy="461665"/>
          </a:xfrm>
          <a:prstGeom prst="rect">
            <a:avLst/>
          </a:prstGeom>
          <a:noFill/>
        </p:spPr>
        <p:txBody>
          <a:bodyPr wrap="square" rtlCol="0">
            <a:spAutoFit/>
          </a:bodyPr>
          <a:lstStyle/>
          <a:p>
            <a:r>
              <a:rPr lang="fr-CH" sz="2400" dirty="0"/>
              <a:t>Laser </a:t>
            </a:r>
            <a:r>
              <a:rPr lang="fr-CH" sz="2400" dirty="0" err="1"/>
              <a:t>cutting</a:t>
            </a:r>
            <a:endParaRPr lang="fr-CH" sz="2400" dirty="0"/>
          </a:p>
        </p:txBody>
      </p:sp>
      <p:sp>
        <p:nvSpPr>
          <p:cNvPr id="7" name="TextBox 6"/>
          <p:cNvSpPr txBox="1"/>
          <p:nvPr/>
        </p:nvSpPr>
        <p:spPr>
          <a:xfrm>
            <a:off x="6623720" y="4849002"/>
            <a:ext cx="2520280" cy="461665"/>
          </a:xfrm>
          <a:prstGeom prst="rect">
            <a:avLst/>
          </a:prstGeom>
          <a:noFill/>
        </p:spPr>
        <p:txBody>
          <a:bodyPr wrap="square" rtlCol="0">
            <a:spAutoFit/>
          </a:bodyPr>
          <a:lstStyle/>
          <a:p>
            <a:r>
              <a:rPr lang="fr-CH" sz="2400" dirty="0"/>
              <a:t>Laser «shooting"</a:t>
            </a:r>
          </a:p>
        </p:txBody>
      </p:sp>
      <p:sp>
        <p:nvSpPr>
          <p:cNvPr id="8" name="TextBox 7"/>
          <p:cNvSpPr txBox="1"/>
          <p:nvPr/>
        </p:nvSpPr>
        <p:spPr>
          <a:xfrm>
            <a:off x="124112" y="6616464"/>
            <a:ext cx="8480336" cy="261610"/>
          </a:xfrm>
          <a:prstGeom prst="rect">
            <a:avLst/>
          </a:prstGeom>
          <a:solidFill>
            <a:schemeClr val="bg1"/>
          </a:solidFill>
        </p:spPr>
        <p:txBody>
          <a:bodyPr wrap="square" rtlCol="0">
            <a:spAutoFit/>
          </a:bodyPr>
          <a:lstStyle/>
          <a:p>
            <a:r>
              <a:rPr lang="en-GB" sz="1050" dirty="0"/>
              <a:t>Materials processing with intelligent systems (MICRO-457)                                          Shevchik S. &amp; Hoffmann P.</a:t>
            </a:r>
            <a:endParaRPr lang="en-US" sz="1050" dirty="0"/>
          </a:p>
        </p:txBody>
      </p:sp>
    </p:spTree>
    <p:extLst>
      <p:ext uri="{BB962C8B-B14F-4D97-AF65-F5344CB8AC3E}">
        <p14:creationId xmlns:p14="http://schemas.microsoft.com/office/powerpoint/2010/main" val="238828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Laser </a:t>
            </a:r>
            <a:r>
              <a:rPr lang="de-DE" dirty="0" err="1"/>
              <a:t>processing</a:t>
            </a:r>
            <a:r>
              <a:rPr lang="de-DE" dirty="0"/>
              <a:t>: </a:t>
            </a:r>
            <a:r>
              <a:rPr lang="de-DE" dirty="0" err="1"/>
              <a:t>some</a:t>
            </a:r>
            <a:r>
              <a:rPr lang="de-DE" dirty="0"/>
              <a:t> </a:t>
            </a:r>
            <a:r>
              <a:rPr lang="de-DE" dirty="0" err="1"/>
              <a:t>nice</a:t>
            </a:r>
            <a:r>
              <a:rPr lang="de-DE" dirty="0"/>
              <a:t> </a:t>
            </a:r>
            <a:r>
              <a:rPr lang="de-DE"/>
              <a:t>examples</a:t>
            </a:r>
            <a:endParaRPr lang="en-GB" dirty="0"/>
          </a:p>
        </p:txBody>
      </p:sp>
      <p:pic>
        <p:nvPicPr>
          <p:cNvPr id="6" name="videoplayback">
            <a:hlinkClick r:id="" action="ppaction://media"/>
          </p:cNvPr>
          <p:cNvPicPr>
            <a:picLocks noChangeAspect="1"/>
          </p:cNvPicPr>
          <p:nvPr>
            <a:videoFile r:link="rId1"/>
            <p:extLst>
              <p:ext uri="{DAA4B4D4-6D71-4841-9C94-3DE7FCFB9230}">
                <p14:media xmlns:p14="http://schemas.microsoft.com/office/powerpoint/2010/main" r:embed="rId2">
                  <p14:trim st="315310" end="0.9999"/>
                </p14:media>
              </p:ext>
            </p:extLst>
          </p:nvPr>
        </p:nvPicPr>
        <p:blipFill>
          <a:blip r:embed="rId4"/>
          <a:stretch>
            <a:fillRect/>
          </a:stretch>
        </p:blipFill>
        <p:spPr>
          <a:xfrm>
            <a:off x="251520" y="2091982"/>
            <a:ext cx="4608512" cy="3456384"/>
          </a:xfrm>
          <a:prstGeom prst="rect">
            <a:avLst/>
          </a:prstGeom>
        </p:spPr>
      </p:pic>
      <p:sp>
        <p:nvSpPr>
          <p:cNvPr id="7" name="TextBox 6"/>
          <p:cNvSpPr txBox="1"/>
          <p:nvPr/>
        </p:nvSpPr>
        <p:spPr>
          <a:xfrm>
            <a:off x="1187624" y="5576958"/>
            <a:ext cx="2520280" cy="461665"/>
          </a:xfrm>
          <a:prstGeom prst="rect">
            <a:avLst/>
          </a:prstGeom>
          <a:noFill/>
        </p:spPr>
        <p:txBody>
          <a:bodyPr wrap="square" rtlCol="0">
            <a:spAutoFit/>
          </a:bodyPr>
          <a:lstStyle/>
          <a:p>
            <a:r>
              <a:rPr lang="fr-CH" sz="2400" dirty="0"/>
              <a:t>Laser </a:t>
            </a:r>
            <a:r>
              <a:rPr lang="fr-CH" sz="2400" dirty="0" err="1"/>
              <a:t>welding</a:t>
            </a:r>
            <a:endParaRPr lang="fr-CH" sz="2400" dirty="0"/>
          </a:p>
        </p:txBody>
      </p:sp>
      <p:sp>
        <p:nvSpPr>
          <p:cNvPr id="9" name="TextBox 8"/>
          <p:cNvSpPr txBox="1"/>
          <p:nvPr/>
        </p:nvSpPr>
        <p:spPr>
          <a:xfrm>
            <a:off x="5764632" y="5583152"/>
            <a:ext cx="2520280" cy="830997"/>
          </a:xfrm>
          <a:prstGeom prst="rect">
            <a:avLst/>
          </a:prstGeom>
          <a:noFill/>
        </p:spPr>
        <p:txBody>
          <a:bodyPr wrap="square" rtlCol="0">
            <a:spAutoFit/>
          </a:bodyPr>
          <a:lstStyle/>
          <a:p>
            <a:r>
              <a:rPr lang="fr-CH" sz="2400" dirty="0"/>
              <a:t>Laser </a:t>
            </a:r>
            <a:r>
              <a:rPr lang="fr-CH" sz="2400" dirty="0" err="1"/>
              <a:t>marking</a:t>
            </a:r>
            <a:r>
              <a:rPr lang="fr-CH" sz="2400" dirty="0"/>
              <a:t> / laser </a:t>
            </a:r>
            <a:r>
              <a:rPr lang="fr-CH" sz="2400" dirty="0" err="1"/>
              <a:t>engraving</a:t>
            </a:r>
            <a:endParaRPr lang="fr-CH" sz="2400" dirty="0"/>
          </a:p>
        </p:txBody>
      </p:sp>
      <p:sp>
        <p:nvSpPr>
          <p:cNvPr id="3" name="Rectangle 2"/>
          <p:cNvSpPr/>
          <p:nvPr/>
        </p:nvSpPr>
        <p:spPr>
          <a:xfrm>
            <a:off x="161764" y="6366520"/>
            <a:ext cx="4744854" cy="230832"/>
          </a:xfrm>
          <a:prstGeom prst="rect">
            <a:avLst/>
          </a:prstGeom>
        </p:spPr>
        <p:txBody>
          <a:bodyPr wrap="square">
            <a:spAutoFit/>
          </a:bodyPr>
          <a:lstStyle/>
          <a:p>
            <a:r>
              <a:rPr lang="en-GB" sz="900" dirty="0">
                <a:hlinkClick r:id="rId5"/>
              </a:rPr>
              <a:t>https://www.youtube.com/watch?time_continue=323&amp;v=xXaabt9urss&amp;feature=emb_logo</a:t>
            </a:r>
            <a:r>
              <a:rPr lang="en-GB" sz="900" dirty="0"/>
              <a:t> </a:t>
            </a:r>
          </a:p>
        </p:txBody>
      </p:sp>
      <p:sp>
        <p:nvSpPr>
          <p:cNvPr id="4" name="Rectangle 3"/>
          <p:cNvSpPr/>
          <p:nvPr/>
        </p:nvSpPr>
        <p:spPr>
          <a:xfrm>
            <a:off x="5364088" y="6339529"/>
            <a:ext cx="4572000" cy="230832"/>
          </a:xfrm>
          <a:prstGeom prst="rect">
            <a:avLst/>
          </a:prstGeom>
        </p:spPr>
        <p:txBody>
          <a:bodyPr>
            <a:spAutoFit/>
          </a:bodyPr>
          <a:lstStyle/>
          <a:p>
            <a:r>
              <a:rPr lang="en-GB" sz="900" dirty="0">
                <a:hlinkClick r:id="rId6"/>
              </a:rPr>
              <a:t>https://www.youtube.com/watch?v=TwSeFoD72EA&amp;feature=emb_logo</a:t>
            </a:r>
            <a:r>
              <a:rPr lang="en-GB" sz="900" dirty="0"/>
              <a:t> </a:t>
            </a:r>
          </a:p>
        </p:txBody>
      </p:sp>
      <p:sp>
        <p:nvSpPr>
          <p:cNvPr id="10" name="TextBox 9"/>
          <p:cNvSpPr txBox="1"/>
          <p:nvPr/>
        </p:nvSpPr>
        <p:spPr>
          <a:xfrm>
            <a:off x="124112" y="6616464"/>
            <a:ext cx="8480336" cy="261610"/>
          </a:xfrm>
          <a:prstGeom prst="rect">
            <a:avLst/>
          </a:prstGeom>
          <a:solidFill>
            <a:schemeClr val="bg1"/>
          </a:solidFill>
        </p:spPr>
        <p:txBody>
          <a:bodyPr wrap="square" rtlCol="0">
            <a:spAutoFit/>
          </a:bodyPr>
          <a:lstStyle/>
          <a:p>
            <a:r>
              <a:rPr lang="en-GB" sz="1050" dirty="0"/>
              <a:t>Materials processing with intelligent systems (MICRO-457)                                          Shevchik S. &amp; Hoffmann P.</a:t>
            </a:r>
            <a:endParaRPr lang="en-US" sz="1050" dirty="0"/>
          </a:p>
        </p:txBody>
      </p:sp>
    </p:spTree>
    <p:extLst>
      <p:ext uri="{BB962C8B-B14F-4D97-AF65-F5344CB8AC3E}">
        <p14:creationId xmlns:p14="http://schemas.microsoft.com/office/powerpoint/2010/main" val="244323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LP-Lecture Template">
  <a:themeElements>
    <a:clrScheme name="3_Template n 2 SST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Template n 2 SST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LP-Lecture Theme</Template>
  <TotalTime>0</TotalTime>
  <Words>1070</Words>
  <Application>Microsoft Office PowerPoint</Application>
  <PresentationFormat>Bildschirmpräsentation (4:3)</PresentationFormat>
  <Paragraphs>185</Paragraphs>
  <Slides>19</Slides>
  <Notes>1</Notes>
  <HiddenSlides>0</HiddenSlides>
  <MMClips>2</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19</vt:i4>
      </vt:variant>
    </vt:vector>
  </HeadingPairs>
  <TitlesOfParts>
    <vt:vector size="25" baseType="lpstr">
      <vt:lpstr>Arial</vt:lpstr>
      <vt:lpstr>Calibri</vt:lpstr>
      <vt:lpstr>Segoe UI</vt:lpstr>
      <vt:lpstr>Symbol</vt:lpstr>
      <vt:lpstr>Wingdings</vt:lpstr>
      <vt:lpstr>LP-Lecture Template</vt:lpstr>
      <vt:lpstr>Materials processing with intelligent systems (MICRO-457)  Introduction</vt:lpstr>
      <vt:lpstr>Content of the lecture</vt:lpstr>
      <vt:lpstr>Who are we?</vt:lpstr>
      <vt:lpstr>What is advanced materials processing?</vt:lpstr>
      <vt:lpstr>What are intelligent systems?</vt:lpstr>
      <vt:lpstr>What are intelligent systems?</vt:lpstr>
      <vt:lpstr>LASER</vt:lpstr>
      <vt:lpstr>Laser processing: some nice examples</vt:lpstr>
      <vt:lpstr>Laser processing: some nice examples</vt:lpstr>
      <vt:lpstr>Laser processing: some nice examples</vt:lpstr>
      <vt:lpstr>Why monitoring a laser process is important?</vt:lpstr>
      <vt:lpstr>Laser processing: some nice examples</vt:lpstr>
      <vt:lpstr>Laser market segments</vt:lpstr>
      <vt:lpstr>Past laser revenues and 2020 forecast</vt:lpstr>
      <vt:lpstr>Industrial laser applications 2017</vt:lpstr>
      <vt:lpstr>PowerPoint-Präsentation</vt:lpstr>
      <vt:lpstr>Comparison of laser pulse duration</vt:lpstr>
      <vt:lpstr>There are many laser processing parameters</vt:lpstr>
      <vt:lpstr>The laser processing of materials</vt:lpstr>
    </vt:vector>
  </TitlesOfParts>
  <Company>EPFL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IOA</dc:creator>
  <cp:lastModifiedBy>Hoffmann, Patrik</cp:lastModifiedBy>
  <cp:revision>420</cp:revision>
  <dcterms:created xsi:type="dcterms:W3CDTF">2010-11-12T14:07:11Z</dcterms:created>
  <dcterms:modified xsi:type="dcterms:W3CDTF">2024-09-09T17:47:49Z</dcterms:modified>
</cp:coreProperties>
</file>